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</p:sldIdLst>
  <p:sldSz cy="6858000" cx="9144000"/>
  <p:notesSz cx="6797675" cy="9926625"/>
  <p:embeddedFontLst>
    <p:embeddedFont>
      <p:font typeface="Open Sans ExtraBold"/>
      <p:bold r:id="rId52"/>
      <p:boldItalic r:id="rId53"/>
    </p:embeddedFont>
    <p:embeddedFont>
      <p:font typeface="Open Sans Light"/>
      <p:regular r:id="rId54"/>
      <p:bold r:id="rId55"/>
      <p:italic r:id="rId56"/>
      <p:boldItalic r:id="rId57"/>
    </p:embeddedFont>
    <p:embeddedFont>
      <p:font typeface="Open Sans"/>
      <p:regular r:id="rId58"/>
      <p:bold r:id="rId59"/>
      <p:italic r:id="rId60"/>
      <p:boldItalic r:id="rId6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249">
          <p15:clr>
            <a:srgbClr val="A4A3A4"/>
          </p15:clr>
        </p15:guide>
        <p15:guide id="2" orient="horz" pos="981">
          <p15:clr>
            <a:srgbClr val="A4A3A4"/>
          </p15:clr>
        </p15:guide>
        <p15:guide id="3" pos="2018">
          <p15:clr>
            <a:srgbClr val="A4A3A4"/>
          </p15:clr>
        </p15:guide>
      </p15:sldGuideLst>
    </p:ext>
    <p:ext uri="{2D200454-40CA-4A62-9FC3-DE9A4176ACB9}">
      <p15:notesGuideLst>
        <p15:guide id="1" orient="horz" pos="3127">
          <p15:clr>
            <a:srgbClr val="A4A3A4"/>
          </p15:clr>
        </p15:guide>
        <p15:guide id="2" pos="214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6B4E090-1392-4489-A7A1-0CE535580C04}">
  <a:tblStyle styleId="{A6B4E090-1392-4489-A7A1-0CE535580C0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7F2ED"/>
          </a:solidFill>
        </a:fill>
      </a:tcStyle>
    </a:wholeTbl>
    <a:band1H>
      <a:tcTxStyle/>
      <a:tcStyle>
        <a:fill>
          <a:solidFill>
            <a:srgbClr val="CBE3DA"/>
          </a:solidFill>
        </a:fill>
      </a:tcStyle>
    </a:band1H>
    <a:band2H>
      <a:tcTxStyle/>
    </a:band2H>
    <a:band1V>
      <a:tcTxStyle/>
      <a:tcStyle>
        <a:fill>
          <a:solidFill>
            <a:srgbClr val="CBE3DA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84AD10B2-EDD5-4E97-A64E-01762F9286F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0D90C6F7-6E72-4376-BEDF-B97D09DFE68B}" styleName="Table_2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249" orient="horz"/>
        <p:guide pos="981" orient="horz"/>
        <p:guide pos="2018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3127" orient="horz"/>
        <p:guide pos="2142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1" Type="http://schemas.openxmlformats.org/officeDocument/2006/relationships/font" Target="fonts/OpenSans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OpenSans-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font" Target="fonts/OpenSansExtraBold-boldItalic.fntdata"/><Relationship Id="rId52" Type="http://schemas.openxmlformats.org/officeDocument/2006/relationships/font" Target="fonts/OpenSansExtraBold-bold.fntdata"/><Relationship Id="rId11" Type="http://schemas.openxmlformats.org/officeDocument/2006/relationships/slide" Target="slides/slide5.xml"/><Relationship Id="rId55" Type="http://schemas.openxmlformats.org/officeDocument/2006/relationships/font" Target="fonts/OpenSansLight-bold.fntdata"/><Relationship Id="rId10" Type="http://schemas.openxmlformats.org/officeDocument/2006/relationships/slide" Target="slides/slide4.xml"/><Relationship Id="rId54" Type="http://schemas.openxmlformats.org/officeDocument/2006/relationships/font" Target="fonts/OpenSansLight-regular.fntdata"/><Relationship Id="rId13" Type="http://schemas.openxmlformats.org/officeDocument/2006/relationships/slide" Target="slides/slide7.xml"/><Relationship Id="rId57" Type="http://schemas.openxmlformats.org/officeDocument/2006/relationships/font" Target="fonts/OpenSansLight-boldItalic.fntdata"/><Relationship Id="rId12" Type="http://schemas.openxmlformats.org/officeDocument/2006/relationships/slide" Target="slides/slide6.xml"/><Relationship Id="rId56" Type="http://schemas.openxmlformats.org/officeDocument/2006/relationships/font" Target="fonts/OpenSansLight-italic.fntdata"/><Relationship Id="rId15" Type="http://schemas.openxmlformats.org/officeDocument/2006/relationships/slide" Target="slides/slide9.xml"/><Relationship Id="rId59" Type="http://schemas.openxmlformats.org/officeDocument/2006/relationships/font" Target="fonts/OpenSans-bold.fntdata"/><Relationship Id="rId14" Type="http://schemas.openxmlformats.org/officeDocument/2006/relationships/slide" Target="slides/slide8.xml"/><Relationship Id="rId58" Type="http://schemas.openxmlformats.org/officeDocument/2006/relationships/font" Target="fonts/OpenSans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2.jpg>
</file>

<file path=ppt/media/image33.png>
</file>

<file path=ppt/media/image34.jpg>
</file>

<file path=ppt/media/image35.png>
</file>

<file path=ppt/media/image36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10" y="1"/>
            <a:ext cx="2945659" cy="4963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50" lIns="91475" spcFirstLastPara="1" rIns="91475" wrap="square" tIns="457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50450" y="1"/>
            <a:ext cx="2945659" cy="4963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50" lIns="91475" spcFirstLastPara="1" rIns="91475" wrap="square" tIns="4575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919163" y="746125"/>
            <a:ext cx="4959350" cy="37195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79768" y="4715163"/>
            <a:ext cx="5438140" cy="446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50" lIns="91475" spcFirstLastPara="1" rIns="91475" wrap="square" tIns="4575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10" y="9428591"/>
            <a:ext cx="2945659" cy="496333"/>
          </a:xfrm>
          <a:prstGeom prst="rect">
            <a:avLst/>
          </a:prstGeom>
          <a:noFill/>
          <a:ln>
            <a:noFill/>
          </a:ln>
        </p:spPr>
        <p:txBody>
          <a:bodyPr anchorCtr="0" anchor="b" bIns="45750" lIns="91475" spcFirstLastPara="1" rIns="91475" wrap="square" tIns="457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50450" y="9428591"/>
            <a:ext cx="2945659" cy="496333"/>
          </a:xfrm>
          <a:prstGeom prst="rect">
            <a:avLst/>
          </a:prstGeom>
          <a:noFill/>
          <a:ln>
            <a:noFill/>
          </a:ln>
        </p:spPr>
        <p:txBody>
          <a:bodyPr anchorCtr="0" anchor="b" bIns="45750" lIns="91475" spcFirstLastPara="1" rIns="91475" wrap="square" tIns="457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 txBox="1"/>
          <p:nvPr>
            <p:ph idx="1" type="body"/>
          </p:nvPr>
        </p:nvSpPr>
        <p:spPr>
          <a:xfrm>
            <a:off x="679768" y="4715163"/>
            <a:ext cx="5438140" cy="4466988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1:notes"/>
          <p:cNvSpPr/>
          <p:nvPr>
            <p:ph idx="2" type="sldImg"/>
          </p:nvPr>
        </p:nvSpPr>
        <p:spPr>
          <a:xfrm>
            <a:off x="919163" y="746125"/>
            <a:ext cx="4959350" cy="37195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3a8807ecf9_0_15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g13a8807ecf9_0_15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3a8807ecf9_0_41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13a8807ecf9_0_41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3a8807ecf9_0_35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g13a8807ecf9_0_35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3a8807ecf9_0_29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13a8807ecf9_0_29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3a8807ecf9_0_23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13a8807ecf9_0_23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3a8807ecf9_0_51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13a8807ecf9_0_51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3a8807ecf9_0_57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13a8807ecf9_0_57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3a8807ecf9_0_63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13a8807ecf9_0_63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9:notes"/>
          <p:cNvSpPr txBox="1"/>
          <p:nvPr>
            <p:ph idx="1" type="body"/>
          </p:nvPr>
        </p:nvSpPr>
        <p:spPr>
          <a:xfrm>
            <a:off x="679768" y="4715163"/>
            <a:ext cx="5438140" cy="4466988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9:notes"/>
          <p:cNvSpPr/>
          <p:nvPr>
            <p:ph idx="2" type="sldImg"/>
          </p:nvPr>
        </p:nvSpPr>
        <p:spPr>
          <a:xfrm>
            <a:off x="919163" y="746125"/>
            <a:ext cx="4959350" cy="37195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0:notes"/>
          <p:cNvSpPr txBox="1"/>
          <p:nvPr>
            <p:ph idx="1" type="body"/>
          </p:nvPr>
        </p:nvSpPr>
        <p:spPr>
          <a:xfrm>
            <a:off x="679768" y="4715163"/>
            <a:ext cx="5438140" cy="4466988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0:notes"/>
          <p:cNvSpPr/>
          <p:nvPr>
            <p:ph idx="2" type="sldImg"/>
          </p:nvPr>
        </p:nvSpPr>
        <p:spPr>
          <a:xfrm>
            <a:off x="919163" y="746125"/>
            <a:ext cx="4959350" cy="37195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:notes"/>
          <p:cNvSpPr txBox="1"/>
          <p:nvPr>
            <p:ph idx="1" type="body"/>
          </p:nvPr>
        </p:nvSpPr>
        <p:spPr>
          <a:xfrm>
            <a:off x="679768" y="4715163"/>
            <a:ext cx="5438140" cy="4466988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2:notes"/>
          <p:cNvSpPr/>
          <p:nvPr>
            <p:ph idx="2" type="sldImg"/>
          </p:nvPr>
        </p:nvSpPr>
        <p:spPr>
          <a:xfrm>
            <a:off x="919163" y="746125"/>
            <a:ext cx="4959350" cy="37195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3a8807ecf9_0_172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13a8807ecf9_0_172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3b23014366_3_1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13b23014366_3_1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3a8807ecf9_0_178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g13a8807ecf9_0_178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3b23014366_3_17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g13b23014366_3_17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3a8807ecf9_0_190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13a8807ecf9_0_190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3b23014366_0_2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13b23014366_0_2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3b23014366_3_36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g13b23014366_3_36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3a8807ecf9_0_197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g13a8807ecf9_0_197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3a8807ecf9_0_206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g13a8807ecf9_0_206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3b23014366_0_11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g13b23014366_0_11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:notes"/>
          <p:cNvSpPr txBox="1"/>
          <p:nvPr>
            <p:ph idx="1" type="body"/>
          </p:nvPr>
        </p:nvSpPr>
        <p:spPr>
          <a:xfrm>
            <a:off x="679768" y="4715163"/>
            <a:ext cx="5438140" cy="4466988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3:notes"/>
          <p:cNvSpPr/>
          <p:nvPr>
            <p:ph idx="2" type="sldImg"/>
          </p:nvPr>
        </p:nvSpPr>
        <p:spPr>
          <a:xfrm>
            <a:off x="919163" y="746125"/>
            <a:ext cx="4959350" cy="37195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1:notes"/>
          <p:cNvSpPr txBox="1"/>
          <p:nvPr>
            <p:ph idx="1" type="body"/>
          </p:nvPr>
        </p:nvSpPr>
        <p:spPr>
          <a:xfrm>
            <a:off x="679768" y="4715163"/>
            <a:ext cx="5438140" cy="4466988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1:notes"/>
          <p:cNvSpPr/>
          <p:nvPr>
            <p:ph idx="2" type="sldImg"/>
          </p:nvPr>
        </p:nvSpPr>
        <p:spPr>
          <a:xfrm>
            <a:off x="919163" y="746125"/>
            <a:ext cx="4959350" cy="37195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3a8807ecf9_0_213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g13a8807ecf9_0_213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3a8807ecf9_0_249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g13a8807ecf9_0_249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3b23014366_0_20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g13b23014366_0_20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3b23014366_0_33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g13b23014366_0_33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3a8807ecf9_0_262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g13a8807ecf9_0_262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3a8807ecf9_0_220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g13a8807ecf9_0_220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3a8807ecf9_0_230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g13a8807ecf9_0_230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3b23014366_0_42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g13b23014366_0_42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13a8807ecf9_0_237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g13a8807ecf9_0_237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:notes"/>
          <p:cNvSpPr txBox="1"/>
          <p:nvPr>
            <p:ph idx="1" type="body"/>
          </p:nvPr>
        </p:nvSpPr>
        <p:spPr>
          <a:xfrm>
            <a:off x="679768" y="4715163"/>
            <a:ext cx="5438140" cy="4466988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4:notes"/>
          <p:cNvSpPr/>
          <p:nvPr>
            <p:ph idx="2" type="sldImg"/>
          </p:nvPr>
        </p:nvSpPr>
        <p:spPr>
          <a:xfrm>
            <a:off x="919163" y="746125"/>
            <a:ext cx="4959350" cy="37195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13b23014366_0_53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g13b23014366_0_53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3a8807ecf9_0_272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g13a8807ecf9_0_272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2:notes"/>
          <p:cNvSpPr txBox="1"/>
          <p:nvPr>
            <p:ph idx="1" type="body"/>
          </p:nvPr>
        </p:nvSpPr>
        <p:spPr>
          <a:xfrm>
            <a:off x="679768" y="4715163"/>
            <a:ext cx="5438140" cy="4466988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12:notes"/>
          <p:cNvSpPr/>
          <p:nvPr>
            <p:ph idx="2" type="sldImg"/>
          </p:nvPr>
        </p:nvSpPr>
        <p:spPr>
          <a:xfrm>
            <a:off x="919163" y="746125"/>
            <a:ext cx="4959350" cy="37195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13:notes"/>
          <p:cNvSpPr txBox="1"/>
          <p:nvPr>
            <p:ph idx="1" type="body"/>
          </p:nvPr>
        </p:nvSpPr>
        <p:spPr>
          <a:xfrm>
            <a:off x="679768" y="4715163"/>
            <a:ext cx="5438140" cy="4466988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13:notes"/>
          <p:cNvSpPr/>
          <p:nvPr>
            <p:ph idx="2" type="sldImg"/>
          </p:nvPr>
        </p:nvSpPr>
        <p:spPr>
          <a:xfrm>
            <a:off x="919163" y="746125"/>
            <a:ext cx="4959350" cy="37195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4:notes"/>
          <p:cNvSpPr txBox="1"/>
          <p:nvPr>
            <p:ph idx="1" type="body"/>
          </p:nvPr>
        </p:nvSpPr>
        <p:spPr>
          <a:xfrm>
            <a:off x="679768" y="4715163"/>
            <a:ext cx="5438140" cy="4466988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14:notes"/>
          <p:cNvSpPr/>
          <p:nvPr>
            <p:ph idx="2" type="sldImg"/>
          </p:nvPr>
        </p:nvSpPr>
        <p:spPr>
          <a:xfrm>
            <a:off x="919163" y="746125"/>
            <a:ext cx="4959350" cy="37195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15:notes"/>
          <p:cNvSpPr txBox="1"/>
          <p:nvPr>
            <p:ph idx="1" type="body"/>
          </p:nvPr>
        </p:nvSpPr>
        <p:spPr>
          <a:xfrm>
            <a:off x="679768" y="4715163"/>
            <a:ext cx="5438140" cy="4466988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15:notes"/>
          <p:cNvSpPr/>
          <p:nvPr>
            <p:ph idx="2" type="sldImg"/>
          </p:nvPr>
        </p:nvSpPr>
        <p:spPr>
          <a:xfrm>
            <a:off x="919163" y="746125"/>
            <a:ext cx="4959350" cy="37195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79768" y="4715163"/>
            <a:ext cx="5438140" cy="4466988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919163" y="746125"/>
            <a:ext cx="4959350" cy="37195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6:notes"/>
          <p:cNvSpPr txBox="1"/>
          <p:nvPr>
            <p:ph idx="1" type="body"/>
          </p:nvPr>
        </p:nvSpPr>
        <p:spPr>
          <a:xfrm>
            <a:off x="679768" y="4715163"/>
            <a:ext cx="5438140" cy="4466988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6:notes"/>
          <p:cNvSpPr/>
          <p:nvPr>
            <p:ph idx="2" type="sldImg"/>
          </p:nvPr>
        </p:nvSpPr>
        <p:spPr>
          <a:xfrm>
            <a:off x="919163" y="746125"/>
            <a:ext cx="4959350" cy="37195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7:notes"/>
          <p:cNvSpPr txBox="1"/>
          <p:nvPr>
            <p:ph idx="1" type="body"/>
          </p:nvPr>
        </p:nvSpPr>
        <p:spPr>
          <a:xfrm>
            <a:off x="679768" y="4715163"/>
            <a:ext cx="5438140" cy="4466988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7:notes"/>
          <p:cNvSpPr/>
          <p:nvPr>
            <p:ph idx="2" type="sldImg"/>
          </p:nvPr>
        </p:nvSpPr>
        <p:spPr>
          <a:xfrm>
            <a:off x="919163" y="746125"/>
            <a:ext cx="4959350" cy="37195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8:notes"/>
          <p:cNvSpPr txBox="1"/>
          <p:nvPr>
            <p:ph idx="1" type="body"/>
          </p:nvPr>
        </p:nvSpPr>
        <p:spPr>
          <a:xfrm>
            <a:off x="679768" y="4715163"/>
            <a:ext cx="5438140" cy="4466988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8:notes"/>
          <p:cNvSpPr/>
          <p:nvPr>
            <p:ph idx="2" type="sldImg"/>
          </p:nvPr>
        </p:nvSpPr>
        <p:spPr>
          <a:xfrm>
            <a:off x="919163" y="746125"/>
            <a:ext cx="4959350" cy="371951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3a8807ecf9_0_8:notes"/>
          <p:cNvSpPr txBox="1"/>
          <p:nvPr>
            <p:ph idx="1" type="body"/>
          </p:nvPr>
        </p:nvSpPr>
        <p:spPr>
          <a:xfrm>
            <a:off x="679768" y="4715163"/>
            <a:ext cx="5438100" cy="4467000"/>
          </a:xfrm>
          <a:prstGeom prst="rect">
            <a:avLst/>
          </a:prstGeom>
        </p:spPr>
        <p:txBody>
          <a:bodyPr anchorCtr="0" anchor="t" bIns="45750" lIns="91475" spcFirstLastPara="1" rIns="91475" wrap="square" tIns="4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13a8807ecf9_0_8:notes"/>
          <p:cNvSpPr/>
          <p:nvPr>
            <p:ph idx="2" type="sldImg"/>
          </p:nvPr>
        </p:nvSpPr>
        <p:spPr>
          <a:xfrm>
            <a:off x="919163" y="746125"/>
            <a:ext cx="4959300" cy="3719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 Title">
  <p:cSld name="Intro 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 rot="10800000">
            <a:off x="1461332" y="-7820"/>
            <a:ext cx="4924452" cy="4971240"/>
          </a:xfrm>
          <a:custGeom>
            <a:rect b="b" l="l" r="r" t="t"/>
            <a:pathLst>
              <a:path extrusionOk="0" h="6191250" w="6860840">
                <a:moveTo>
                  <a:pt x="6860840" y="6191250"/>
                </a:moveTo>
                <a:lnTo>
                  <a:pt x="6468954" y="6191250"/>
                </a:lnTo>
                <a:lnTo>
                  <a:pt x="0" y="182018"/>
                </a:lnTo>
                <a:lnTo>
                  <a:pt x="195943" y="0"/>
                </a:lnTo>
                <a:close/>
              </a:path>
            </a:pathLst>
          </a:custGeom>
          <a:solidFill>
            <a:srgbClr val="4597D6"/>
          </a:solidFill>
          <a:ln>
            <a:noFill/>
          </a:ln>
          <a:effectLst>
            <a:outerShdw blurRad="317500" rotWithShape="0" algn="tr" dir="81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"/>
          <p:cNvSpPr/>
          <p:nvPr/>
        </p:nvSpPr>
        <p:spPr>
          <a:xfrm rot="10800000">
            <a:off x="1751887" y="0"/>
            <a:ext cx="7392119" cy="5213837"/>
          </a:xfrm>
          <a:custGeom>
            <a:rect b="b" l="l" r="r" t="t"/>
            <a:pathLst>
              <a:path extrusionOk="0" h="6161316" w="9840687">
                <a:moveTo>
                  <a:pt x="9840687" y="6161316"/>
                </a:moveTo>
                <a:lnTo>
                  <a:pt x="0" y="6161316"/>
                </a:lnTo>
                <a:lnTo>
                  <a:pt x="0" y="1900887"/>
                </a:lnTo>
                <a:lnTo>
                  <a:pt x="2046310" y="0"/>
                </a:lnTo>
                <a:lnTo>
                  <a:pt x="3208014" y="0"/>
                </a:lnTo>
                <a:close/>
              </a:path>
            </a:pathLst>
          </a:custGeom>
          <a:solidFill>
            <a:srgbClr val="BFBFBF"/>
          </a:solidFill>
          <a:ln>
            <a:noFill/>
          </a:ln>
          <a:effectLst>
            <a:outerShdw blurRad="2667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"/>
          <p:cNvSpPr/>
          <p:nvPr>
            <p:ph idx="2" type="pic"/>
          </p:nvPr>
        </p:nvSpPr>
        <p:spPr>
          <a:xfrm>
            <a:off x="1751887" y="1"/>
            <a:ext cx="7392115" cy="4963419"/>
          </a:xfrm>
          <a:prstGeom prst="rect">
            <a:avLst/>
          </a:prstGeom>
          <a:noFill/>
          <a:ln>
            <a:noFill/>
          </a:ln>
        </p:spPr>
      </p:sp>
      <p:sp>
        <p:nvSpPr>
          <p:cNvPr id="19" name="Google Shape;19;p2"/>
          <p:cNvSpPr/>
          <p:nvPr>
            <p:ph idx="3" type="pic"/>
          </p:nvPr>
        </p:nvSpPr>
        <p:spPr>
          <a:xfrm>
            <a:off x="1751883" y="2856"/>
            <a:ext cx="7392115" cy="4963419"/>
          </a:xfrm>
          <a:prstGeom prst="rect">
            <a:avLst/>
          </a:prstGeom>
          <a:solidFill>
            <a:schemeClr val="lt1">
              <a:alpha val="74901"/>
            </a:schemeClr>
          </a:solidFill>
          <a:ln>
            <a:noFill/>
          </a:ln>
        </p:spPr>
      </p:sp>
      <p:sp>
        <p:nvSpPr>
          <p:cNvPr id="20" name="Google Shape;20;p2"/>
          <p:cNvSpPr txBox="1"/>
          <p:nvPr>
            <p:ph type="title"/>
          </p:nvPr>
        </p:nvSpPr>
        <p:spPr>
          <a:xfrm>
            <a:off x="609659" y="2461188"/>
            <a:ext cx="6506189" cy="148717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pen Sans ExtraBold"/>
              <a:buNone/>
              <a:defRPr sz="4800"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" type="body"/>
          </p:nvPr>
        </p:nvSpPr>
        <p:spPr>
          <a:xfrm>
            <a:off x="609660" y="4071485"/>
            <a:ext cx="6506188" cy="7153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2"/>
          <p:cNvSpPr txBox="1"/>
          <p:nvPr>
            <p:ph idx="10" type="dt"/>
          </p:nvPr>
        </p:nvSpPr>
        <p:spPr>
          <a:xfrm>
            <a:off x="325238" y="6329765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"/>
          <p:cNvSpPr txBox="1"/>
          <p:nvPr>
            <p:ph idx="12" type="sldNum"/>
          </p:nvPr>
        </p:nvSpPr>
        <p:spPr>
          <a:xfrm>
            <a:off x="354330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able of Contents">
  <p:cSld name="1_Table of Content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/>
          <p:nvPr>
            <p:ph idx="10" type="dt"/>
          </p:nvPr>
        </p:nvSpPr>
        <p:spPr>
          <a:xfrm>
            <a:off x="325238" y="6329765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354330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7" name="Google Shape;27;p3"/>
          <p:cNvSpPr/>
          <p:nvPr/>
        </p:nvSpPr>
        <p:spPr>
          <a:xfrm>
            <a:off x="0" y="345450"/>
            <a:ext cx="676293" cy="197765"/>
          </a:xfrm>
          <a:custGeom>
            <a:rect b="b" l="l" r="r" t="t"/>
            <a:pathLst>
              <a:path extrusionOk="0" h="263687" w="901724">
                <a:moveTo>
                  <a:pt x="96934" y="0"/>
                </a:moveTo>
                <a:lnTo>
                  <a:pt x="808422" y="0"/>
                </a:lnTo>
                <a:lnTo>
                  <a:pt x="901724" y="126630"/>
                </a:lnTo>
                <a:lnTo>
                  <a:pt x="901724" y="263687"/>
                </a:lnTo>
                <a:lnTo>
                  <a:pt x="755577" y="263687"/>
                </a:lnTo>
                <a:lnTo>
                  <a:pt x="96934" y="263687"/>
                </a:lnTo>
                <a:lnTo>
                  <a:pt x="0" y="263687"/>
                </a:lnTo>
                <a:lnTo>
                  <a:pt x="0" y="1"/>
                </a:lnTo>
                <a:lnTo>
                  <a:pt x="96934" y="1"/>
                </a:lnTo>
                <a:close/>
              </a:path>
            </a:pathLst>
          </a:custGeom>
          <a:solidFill>
            <a:srgbClr val="5D78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3"/>
          <p:cNvSpPr/>
          <p:nvPr/>
        </p:nvSpPr>
        <p:spPr>
          <a:xfrm>
            <a:off x="676292" y="345672"/>
            <a:ext cx="8467708" cy="197543"/>
          </a:xfrm>
          <a:custGeom>
            <a:rect b="b" l="l" r="r" t="t"/>
            <a:pathLst>
              <a:path extrusionOk="0" h="263687" w="8225115">
                <a:moveTo>
                  <a:pt x="93302" y="0"/>
                </a:moveTo>
                <a:lnTo>
                  <a:pt x="804790" y="0"/>
                </a:lnTo>
                <a:lnTo>
                  <a:pt x="1609580" y="0"/>
                </a:lnTo>
                <a:lnTo>
                  <a:pt x="2414370" y="0"/>
                </a:lnTo>
                <a:lnTo>
                  <a:pt x="3219159" y="0"/>
                </a:lnTo>
                <a:lnTo>
                  <a:pt x="4023949" y="0"/>
                </a:lnTo>
                <a:lnTo>
                  <a:pt x="4828739" y="0"/>
                </a:lnTo>
                <a:lnTo>
                  <a:pt x="5633529" y="0"/>
                </a:lnTo>
                <a:lnTo>
                  <a:pt x="6438319" y="0"/>
                </a:lnTo>
                <a:lnTo>
                  <a:pt x="7243109" y="0"/>
                </a:lnTo>
                <a:lnTo>
                  <a:pt x="7243109" y="1"/>
                </a:lnTo>
                <a:lnTo>
                  <a:pt x="8225115" y="1"/>
                </a:lnTo>
                <a:lnTo>
                  <a:pt x="8225115" y="263687"/>
                </a:lnTo>
                <a:lnTo>
                  <a:pt x="7243109" y="263687"/>
                </a:lnTo>
                <a:lnTo>
                  <a:pt x="6895588" y="263687"/>
                </a:lnTo>
                <a:lnTo>
                  <a:pt x="0" y="263687"/>
                </a:lnTo>
                <a:lnTo>
                  <a:pt x="0" y="126630"/>
                </a:lnTo>
                <a:close/>
              </a:path>
            </a:pathLst>
          </a:custGeom>
          <a:solidFill>
            <a:srgbClr val="A5A5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5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 Best </a:t>
            </a:r>
            <a:r>
              <a:rPr lang="ko-KR" sz="135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of IoT System Developer</a:t>
            </a:r>
            <a:endParaRPr sz="135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Outro">
  <p:cSld name="1_Outro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b="6729" l="0" r="0" t="6731"/>
          <a:stretch/>
        </p:blipFill>
        <p:spPr>
          <a:xfrm>
            <a:off x="0" y="98194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/>
          <p:nvPr/>
        </p:nvSpPr>
        <p:spPr>
          <a:xfrm>
            <a:off x="2135981" y="1997757"/>
            <a:ext cx="7008019" cy="3942011"/>
          </a:xfrm>
          <a:custGeom>
            <a:rect b="b" l="l" r="r" t="t"/>
            <a:pathLst>
              <a:path extrusionOk="0" h="6858000" w="12192000">
                <a:moveTo>
                  <a:pt x="0" y="0"/>
                </a:moveTo>
                <a:lnTo>
                  <a:pt x="12192000" y="6858000"/>
                </a:lnTo>
                <a:lnTo>
                  <a:pt x="11226800" y="6858000"/>
                </a:lnTo>
                <a:lnTo>
                  <a:pt x="0" y="542925"/>
                </a:lnTo>
                <a:close/>
              </a:path>
            </a:pathLst>
          </a:custGeom>
          <a:solidFill>
            <a:srgbClr val="257BBB">
              <a:alpha val="7372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0" y="345450"/>
            <a:ext cx="676293" cy="197765"/>
          </a:xfrm>
          <a:custGeom>
            <a:rect b="b" l="l" r="r" t="t"/>
            <a:pathLst>
              <a:path extrusionOk="0" h="263687" w="901724">
                <a:moveTo>
                  <a:pt x="96934" y="0"/>
                </a:moveTo>
                <a:lnTo>
                  <a:pt x="808422" y="0"/>
                </a:lnTo>
                <a:lnTo>
                  <a:pt x="901724" y="126630"/>
                </a:lnTo>
                <a:lnTo>
                  <a:pt x="901724" y="263687"/>
                </a:lnTo>
                <a:lnTo>
                  <a:pt x="755577" y="263687"/>
                </a:lnTo>
                <a:lnTo>
                  <a:pt x="96934" y="263687"/>
                </a:lnTo>
                <a:lnTo>
                  <a:pt x="0" y="263687"/>
                </a:lnTo>
                <a:lnTo>
                  <a:pt x="0" y="1"/>
                </a:lnTo>
                <a:lnTo>
                  <a:pt x="96934" y="1"/>
                </a:lnTo>
                <a:close/>
              </a:path>
            </a:pathLst>
          </a:custGeom>
          <a:solidFill>
            <a:srgbClr val="4494D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4"/>
          <p:cNvSpPr/>
          <p:nvPr/>
        </p:nvSpPr>
        <p:spPr>
          <a:xfrm>
            <a:off x="676292" y="345672"/>
            <a:ext cx="8467708" cy="197543"/>
          </a:xfrm>
          <a:custGeom>
            <a:rect b="b" l="l" r="r" t="t"/>
            <a:pathLst>
              <a:path extrusionOk="0" h="263687" w="8225115">
                <a:moveTo>
                  <a:pt x="93302" y="0"/>
                </a:moveTo>
                <a:lnTo>
                  <a:pt x="804790" y="0"/>
                </a:lnTo>
                <a:lnTo>
                  <a:pt x="1609580" y="0"/>
                </a:lnTo>
                <a:lnTo>
                  <a:pt x="2414370" y="0"/>
                </a:lnTo>
                <a:lnTo>
                  <a:pt x="3219159" y="0"/>
                </a:lnTo>
                <a:lnTo>
                  <a:pt x="4023949" y="0"/>
                </a:lnTo>
                <a:lnTo>
                  <a:pt x="4828739" y="0"/>
                </a:lnTo>
                <a:lnTo>
                  <a:pt x="5633529" y="0"/>
                </a:lnTo>
                <a:lnTo>
                  <a:pt x="6438319" y="0"/>
                </a:lnTo>
                <a:lnTo>
                  <a:pt x="7243109" y="0"/>
                </a:lnTo>
                <a:lnTo>
                  <a:pt x="7243109" y="1"/>
                </a:lnTo>
                <a:lnTo>
                  <a:pt x="8225115" y="1"/>
                </a:lnTo>
                <a:lnTo>
                  <a:pt x="8225115" y="263687"/>
                </a:lnTo>
                <a:lnTo>
                  <a:pt x="7243109" y="263687"/>
                </a:lnTo>
                <a:lnTo>
                  <a:pt x="6895588" y="263687"/>
                </a:lnTo>
                <a:lnTo>
                  <a:pt x="0" y="263687"/>
                </a:lnTo>
                <a:lnTo>
                  <a:pt x="0" y="126630"/>
                </a:lnTo>
                <a:close/>
              </a:path>
            </a:pathLst>
          </a:custGeom>
          <a:solidFill>
            <a:srgbClr val="5D78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5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 Best </a:t>
            </a:r>
            <a:r>
              <a:rPr lang="ko-KR" sz="135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of</a:t>
            </a:r>
            <a:r>
              <a:rPr lang="ko-KR" sz="135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ko-KR" sz="135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IoT System Developer</a:t>
            </a:r>
            <a:endParaRPr sz="135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" name="Google Shape;34;p4"/>
          <p:cNvSpPr/>
          <p:nvPr/>
        </p:nvSpPr>
        <p:spPr>
          <a:xfrm>
            <a:off x="0" y="981944"/>
            <a:ext cx="9144000" cy="5143500"/>
          </a:xfrm>
          <a:prstGeom prst="rtTriangle">
            <a:avLst/>
          </a:prstGeom>
          <a:solidFill>
            <a:schemeClr val="lt1">
              <a:alpha val="7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4"/>
          <p:cNvSpPr txBox="1"/>
          <p:nvPr/>
        </p:nvSpPr>
        <p:spPr>
          <a:xfrm>
            <a:off x="406482" y="3553690"/>
            <a:ext cx="2501673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>
                <a:solidFill>
                  <a:srgbClr val="0C0C0C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THANK </a:t>
            </a:r>
            <a:r>
              <a:rPr lang="ko-KR" sz="3200">
                <a:solidFill>
                  <a:srgbClr val="0C0C0C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YOU</a:t>
            </a:r>
            <a:endParaRPr sz="3200">
              <a:solidFill>
                <a:srgbClr val="0C0C0C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36" name="Google Shape;36;p4"/>
          <p:cNvSpPr txBox="1"/>
          <p:nvPr>
            <p:ph idx="12" type="sldNum"/>
          </p:nvPr>
        </p:nvSpPr>
        <p:spPr>
          <a:xfrm>
            <a:off x="354330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906088" y="274638"/>
            <a:ext cx="7780711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906088" y="1600200"/>
            <a:ext cx="7780711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457200" y="6376243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6.png"/><Relationship Id="rId4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8.png"/><Relationship Id="rId4" Type="http://schemas.openxmlformats.org/officeDocument/2006/relationships/image" Target="../media/image2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9.png"/><Relationship Id="rId4" Type="http://schemas.openxmlformats.org/officeDocument/2006/relationships/image" Target="../media/image2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9.png"/><Relationship Id="rId4" Type="http://schemas.openxmlformats.org/officeDocument/2006/relationships/image" Target="../media/image2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3.png"/><Relationship Id="rId4" Type="http://schemas.openxmlformats.org/officeDocument/2006/relationships/image" Target="../media/image2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8.png"/><Relationship Id="rId4" Type="http://schemas.openxmlformats.org/officeDocument/2006/relationships/image" Target="../media/image2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://drive.google.com/file/d/1B9aZja3KydZhZYMupYtKeRln4gnBkl67/view" TargetMode="External"/><Relationship Id="rId4" Type="http://schemas.openxmlformats.org/officeDocument/2006/relationships/image" Target="../media/image22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5.jpg"/><Relationship Id="rId4" Type="http://schemas.openxmlformats.org/officeDocument/2006/relationships/image" Target="../media/image17.jpg"/><Relationship Id="rId5" Type="http://schemas.openxmlformats.org/officeDocument/2006/relationships/image" Target="../media/image28.jpg"/><Relationship Id="rId6" Type="http://schemas.openxmlformats.org/officeDocument/2006/relationships/image" Target="../media/image7.png"/><Relationship Id="rId7" Type="http://schemas.openxmlformats.org/officeDocument/2006/relationships/image" Target="../media/image32.jpg"/><Relationship Id="rId8" Type="http://schemas.openxmlformats.org/officeDocument/2006/relationships/image" Target="../media/image3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5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1608" r="1608" t="0"/>
          <a:stretch/>
        </p:blipFill>
        <p:spPr>
          <a:xfrm>
            <a:off x="1751887" y="-693"/>
            <a:ext cx="7391402" cy="4964113"/>
          </a:xfrm>
          <a:prstGeom prst="rect">
            <a:avLst/>
          </a:prstGeom>
          <a:solidFill>
            <a:schemeClr val="lt1">
              <a:alpha val="4705"/>
            </a:schemeClr>
          </a:solidFill>
          <a:ln>
            <a:noFill/>
          </a:ln>
        </p:spPr>
      </p:pic>
      <p:sp>
        <p:nvSpPr>
          <p:cNvPr id="42" name="Google Shape;42;p5"/>
          <p:cNvSpPr txBox="1"/>
          <p:nvPr/>
        </p:nvSpPr>
        <p:spPr>
          <a:xfrm>
            <a:off x="475724" y="3810814"/>
            <a:ext cx="6435015" cy="3853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Font typeface="Arial"/>
              <a:buNone/>
            </a:pPr>
            <a:r>
              <a:rPr b="0" i="0" lang="ko-KR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최종 Project 보고서</a:t>
            </a:r>
            <a:endParaRPr/>
          </a:p>
        </p:txBody>
      </p:sp>
      <p:sp>
        <p:nvSpPr>
          <p:cNvPr id="43" name="Google Shape;43;p5"/>
          <p:cNvSpPr txBox="1"/>
          <p:nvPr/>
        </p:nvSpPr>
        <p:spPr>
          <a:xfrm>
            <a:off x="408612" y="2034366"/>
            <a:ext cx="7930800" cy="139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0" lang="ko-KR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엣지 컴퓨팅 활용 </a:t>
            </a:r>
            <a:endParaRPr b="1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0" lang="ko-KR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IoT 시스템 개발자</a:t>
            </a:r>
            <a:endParaRPr/>
          </a:p>
        </p:txBody>
      </p:sp>
      <p:sp>
        <p:nvSpPr>
          <p:cNvPr id="44" name="Google Shape;44;p5"/>
          <p:cNvSpPr txBox="1"/>
          <p:nvPr/>
        </p:nvSpPr>
        <p:spPr>
          <a:xfrm>
            <a:off x="542800" y="5587250"/>
            <a:ext cx="417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Project Date :2022-06-</a:t>
            </a:r>
            <a:r>
              <a:rPr lang="ko-KR" sz="1600">
                <a:solidFill>
                  <a:schemeClr val="dk1"/>
                </a:solidFill>
              </a:rPr>
              <a:t>20</a:t>
            </a:r>
            <a:r>
              <a:rPr b="0" i="0" lang="ko-KR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~ 2022- 0</a:t>
            </a:r>
            <a:r>
              <a:rPr lang="ko-KR" sz="1600">
                <a:solidFill>
                  <a:schemeClr val="dk1"/>
                </a:solidFill>
              </a:rPr>
              <a:t>7</a:t>
            </a:r>
            <a:r>
              <a:rPr b="0" i="0" lang="ko-KR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-01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5"/>
          <p:cNvSpPr txBox="1"/>
          <p:nvPr/>
        </p:nvSpPr>
        <p:spPr>
          <a:xfrm>
            <a:off x="542820" y="5999775"/>
            <a:ext cx="4312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Team : 1조 (</a:t>
            </a:r>
            <a:r>
              <a:rPr lang="ko-KR" sz="1600">
                <a:solidFill>
                  <a:schemeClr val="dk1"/>
                </a:solidFill>
              </a:rPr>
              <a:t>이승민</a:t>
            </a: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-KR" sz="1600">
                <a:solidFill>
                  <a:schemeClr val="dk1"/>
                </a:solidFill>
              </a:rPr>
              <a:t>양한빛, 조은수,</a:t>
            </a: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600">
                <a:solidFill>
                  <a:schemeClr val="dk1"/>
                </a:solidFill>
              </a:rPr>
              <a:t>최치원</a:t>
            </a: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 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4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185" name="Google Shape;185;p14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186" name="Google Shape;186;p14"/>
          <p:cNvSpPr txBox="1"/>
          <p:nvPr/>
        </p:nvSpPr>
        <p:spPr>
          <a:xfrm>
            <a:off x="575226" y="1215323"/>
            <a:ext cx="1492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3) DB  설계서</a:t>
            </a:r>
            <a:endParaRPr/>
          </a:p>
        </p:txBody>
      </p:sp>
      <p:graphicFrame>
        <p:nvGraphicFramePr>
          <p:cNvPr id="187" name="Google Shape;187;p14"/>
          <p:cNvGraphicFramePr/>
          <p:nvPr/>
        </p:nvGraphicFramePr>
        <p:xfrm>
          <a:off x="764975" y="1867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{84AD10B2-EDD5-4E97-A64E-01762F9286FF}</a:tableStyleId>
              </a:tblPr>
              <a:tblGrid>
                <a:gridCol w="587025"/>
                <a:gridCol w="600650"/>
                <a:gridCol w="674400"/>
                <a:gridCol w="1337025"/>
                <a:gridCol w="875500"/>
                <a:gridCol w="1409150"/>
                <a:gridCol w="1986050"/>
              </a:tblGrid>
              <a:tr h="38100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테이블 이름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tb_data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8100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테이블 설명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환경데이터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KEY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NULL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컬럼 이름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TYPE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DEFAULT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설명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FLOW_CODE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char(3)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공정코드(F01-F+순번)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DATA_TIME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timestamp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CURRENT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_TIMESTAMP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날짜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TEMP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varchar(10)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온도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HUMI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varchar(10)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습도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LUX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varchar(10)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조도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193" name="Google Shape;193;p15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194" name="Google Shape;194;p15"/>
          <p:cNvSpPr txBox="1"/>
          <p:nvPr/>
        </p:nvSpPr>
        <p:spPr>
          <a:xfrm>
            <a:off x="575226" y="1215323"/>
            <a:ext cx="1492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3) DB  설계서</a:t>
            </a:r>
            <a:endParaRPr/>
          </a:p>
        </p:txBody>
      </p:sp>
      <p:graphicFrame>
        <p:nvGraphicFramePr>
          <p:cNvPr id="195" name="Google Shape;195;p15"/>
          <p:cNvGraphicFramePr/>
          <p:nvPr/>
        </p:nvGraphicFramePr>
        <p:xfrm>
          <a:off x="764975" y="1867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{84AD10B2-EDD5-4E97-A64E-01762F9286FF}</a:tableStyleId>
              </a:tblPr>
              <a:tblGrid>
                <a:gridCol w="587025"/>
                <a:gridCol w="600650"/>
                <a:gridCol w="674400"/>
                <a:gridCol w="1337025"/>
                <a:gridCol w="1293750"/>
                <a:gridCol w="990900"/>
                <a:gridCol w="2274500"/>
              </a:tblGrid>
              <a:tr h="38100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테이블 이름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tb_device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8100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테이블 설명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디바이스 정보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KEY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NULL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컬럼 이름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TYPE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DEFAULT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설명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FLOW_CODE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char(3)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공정코드(F01-F+순번)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EQU_CODE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char(4)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설비코드(E001-E+순번)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FLOW_NAME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varchar(100)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공정명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EQU_NAME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varchar(100)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설비명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IF_INFO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varchar(100)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I/F정보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RMK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varchar(100)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NULL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비고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6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01" name="Google Shape;201;p16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202" name="Google Shape;202;p16"/>
          <p:cNvSpPr txBox="1"/>
          <p:nvPr/>
        </p:nvSpPr>
        <p:spPr>
          <a:xfrm>
            <a:off x="575226" y="1215323"/>
            <a:ext cx="1492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3) DB  설계서</a:t>
            </a:r>
            <a:endParaRPr/>
          </a:p>
        </p:txBody>
      </p:sp>
      <p:graphicFrame>
        <p:nvGraphicFramePr>
          <p:cNvPr id="203" name="Google Shape;203;p16"/>
          <p:cNvGraphicFramePr/>
          <p:nvPr/>
        </p:nvGraphicFramePr>
        <p:xfrm>
          <a:off x="764975" y="1867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{84AD10B2-EDD5-4E97-A64E-01762F9286FF}</a:tableStyleId>
              </a:tblPr>
              <a:tblGrid>
                <a:gridCol w="587025"/>
                <a:gridCol w="600650"/>
                <a:gridCol w="674400"/>
                <a:gridCol w="1337025"/>
                <a:gridCol w="1293750"/>
                <a:gridCol w="990900"/>
                <a:gridCol w="2274500"/>
              </a:tblGrid>
              <a:tr h="38100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테이블 이름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tb_employee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8100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테이블 설명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직원</a:t>
                      </a:r>
                      <a:r>
                        <a:rPr lang="ko-KR"/>
                        <a:t>정보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KEY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NULL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컬럼 이름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TYPE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DEFAULT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설명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FLOW_CODE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char(3)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공정코드(F01-F+순번)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LAB_NAME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</a:t>
                      </a:r>
                      <a:r>
                        <a:rPr lang="ko-KR"/>
                        <a:t>char(20)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작업자명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ID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varchar(20)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ID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PW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varchar(30)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PW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AUTH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varchar(20)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권한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PHONE_NUM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varchar(20)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NULL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전화번호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EMAIL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varchar(20)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NULL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이메일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7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09" name="Google Shape;209;p17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210" name="Google Shape;210;p17"/>
          <p:cNvSpPr txBox="1"/>
          <p:nvPr/>
        </p:nvSpPr>
        <p:spPr>
          <a:xfrm>
            <a:off x="575226" y="1215323"/>
            <a:ext cx="1492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3) DB  설계서</a:t>
            </a:r>
            <a:endParaRPr/>
          </a:p>
        </p:txBody>
      </p:sp>
      <p:graphicFrame>
        <p:nvGraphicFramePr>
          <p:cNvPr id="211" name="Google Shape;211;p17"/>
          <p:cNvGraphicFramePr/>
          <p:nvPr/>
        </p:nvGraphicFramePr>
        <p:xfrm>
          <a:off x="764975" y="1867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{84AD10B2-EDD5-4E97-A64E-01762F9286FF}</a:tableStyleId>
              </a:tblPr>
              <a:tblGrid>
                <a:gridCol w="587025"/>
                <a:gridCol w="600650"/>
                <a:gridCol w="674400"/>
                <a:gridCol w="1337025"/>
                <a:gridCol w="1293750"/>
                <a:gridCol w="990900"/>
                <a:gridCol w="2274500"/>
              </a:tblGrid>
              <a:tr h="38100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테이블 이름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tb_employee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8100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테이블 설명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직원정보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KEY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NULL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컬럼 이름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TYPE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DEFAULT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설명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FLOW_CODE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char(3)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공정코드(F01-F+순번)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LAB_NAME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varchar(20)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작업자명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ID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varchar(20)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ID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PW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varchar(30)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PW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AUTH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varchar(20)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권한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PHONE_NUM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varchar(20)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NULL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전화번호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EMAIL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varchar(20)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NULL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이메일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8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17" name="Google Shape;217;p18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218" name="Google Shape;218;p18"/>
          <p:cNvSpPr txBox="1"/>
          <p:nvPr/>
        </p:nvSpPr>
        <p:spPr>
          <a:xfrm>
            <a:off x="575226" y="1215323"/>
            <a:ext cx="1492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3) DB  설계서</a:t>
            </a:r>
            <a:endParaRPr/>
          </a:p>
        </p:txBody>
      </p:sp>
      <p:graphicFrame>
        <p:nvGraphicFramePr>
          <p:cNvPr id="219" name="Google Shape;219;p18"/>
          <p:cNvGraphicFramePr/>
          <p:nvPr/>
        </p:nvGraphicFramePr>
        <p:xfrm>
          <a:off x="764975" y="1867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{84AD10B2-EDD5-4E97-A64E-01762F9286FF}</a:tableStyleId>
              </a:tblPr>
              <a:tblGrid>
                <a:gridCol w="587025"/>
                <a:gridCol w="600650"/>
                <a:gridCol w="674400"/>
                <a:gridCol w="1337025"/>
                <a:gridCol w="1293750"/>
                <a:gridCol w="990900"/>
                <a:gridCol w="2274500"/>
              </a:tblGrid>
              <a:tr h="38100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테이블 이름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tb_flow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8100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테이블 설명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공정</a:t>
                      </a:r>
                      <a:r>
                        <a:rPr lang="ko-KR"/>
                        <a:t>정보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KEY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NULL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컬럼 이름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TYPE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DEFAULT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설명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FLOW_CODE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char(3)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공정코드(F01-F+순번)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FLOW</a:t>
                      </a:r>
                      <a:r>
                        <a:rPr lang="ko-KR"/>
                        <a:t>_NAME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varchar(20)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공정이름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9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25" name="Google Shape;225;p19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226" name="Google Shape;226;p19"/>
          <p:cNvSpPr txBox="1"/>
          <p:nvPr/>
        </p:nvSpPr>
        <p:spPr>
          <a:xfrm>
            <a:off x="575226" y="1215323"/>
            <a:ext cx="1492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3) DB  설계서</a:t>
            </a:r>
            <a:endParaRPr/>
          </a:p>
        </p:txBody>
      </p:sp>
      <p:graphicFrame>
        <p:nvGraphicFramePr>
          <p:cNvPr id="227" name="Google Shape;227;p19"/>
          <p:cNvGraphicFramePr/>
          <p:nvPr/>
        </p:nvGraphicFramePr>
        <p:xfrm>
          <a:off x="268450" y="1557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{84AD10B2-EDD5-4E97-A64E-01762F9286FF}</a:tableStyleId>
              </a:tblPr>
              <a:tblGrid>
                <a:gridCol w="557550"/>
                <a:gridCol w="599200"/>
                <a:gridCol w="642825"/>
                <a:gridCol w="1945775"/>
                <a:gridCol w="881325"/>
                <a:gridCol w="1339125"/>
                <a:gridCol w="2786575"/>
              </a:tblGrid>
              <a:tr h="39620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테이블 이름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tb_prd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9620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테이블 설명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생산실적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KEY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NULL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컬럼 이름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TYPE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DEFAULT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설명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FLOW_CODE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char(3)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공정코드(F01-F+순번)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PRD_CODE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char(3)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생산계획코드(P20220517001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-p+년월일+순번)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WO_CODE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char(12)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작업코드(W20220517001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-w+년월일+순번)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GOOD_CNT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int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실적수량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BAD_CNT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int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불량수량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WO_STATUS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tinyint(1)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작업상태(설비START-1,STOP-0)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7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CREATE_DATETIME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datetime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CURRNET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_TIMESTAMP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측정시간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4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END_DATETIME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datetime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NULL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종료시간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0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33" name="Google Shape;233;p20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234" name="Google Shape;234;p20"/>
          <p:cNvSpPr txBox="1"/>
          <p:nvPr/>
        </p:nvSpPr>
        <p:spPr>
          <a:xfrm>
            <a:off x="575226" y="1215323"/>
            <a:ext cx="1492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3) DB  설계서</a:t>
            </a:r>
            <a:endParaRPr/>
          </a:p>
        </p:txBody>
      </p:sp>
      <p:graphicFrame>
        <p:nvGraphicFramePr>
          <p:cNvPr id="235" name="Google Shape;235;p20"/>
          <p:cNvGraphicFramePr/>
          <p:nvPr/>
        </p:nvGraphicFramePr>
        <p:xfrm>
          <a:off x="764975" y="1867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{84AD10B2-EDD5-4E97-A64E-01762F9286FF}</a:tableStyleId>
              </a:tblPr>
              <a:tblGrid>
                <a:gridCol w="587025"/>
                <a:gridCol w="615075"/>
                <a:gridCol w="659975"/>
                <a:gridCol w="1423550"/>
                <a:gridCol w="1207225"/>
                <a:gridCol w="990900"/>
                <a:gridCol w="2274500"/>
              </a:tblGrid>
              <a:tr h="38100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테이블 이름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tb_prd_conv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8100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테이블 설명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생산내역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KEY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NULL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컬럼 이름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TYPE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DEFAULT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설명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FLOW_CODE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char(3)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공정코드(F01-F+순번)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PRD_CODE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char(12)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NULL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solidFill>
                            <a:schemeClr val="dk1"/>
                          </a:solidFill>
                        </a:rPr>
                        <a:t>생산계획코드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>
                          <a:solidFill>
                            <a:schemeClr val="dk1"/>
                          </a:solidFill>
                        </a:rPr>
                        <a:t>(P20220517001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>
                          <a:solidFill>
                            <a:schemeClr val="dk1"/>
                          </a:solidFill>
                        </a:rPr>
                        <a:t>-p+년월일+순번)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WO_CODE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char(12)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>
                          <a:solidFill>
                            <a:schemeClr val="dk1"/>
                          </a:solidFill>
                        </a:rPr>
                        <a:t>작업코드(W20220517001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>
                          <a:solidFill>
                            <a:schemeClr val="dk1"/>
                          </a:solidFill>
                        </a:rPr>
                        <a:t>-w+년월일+순번)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SEQ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int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순번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PROD_TYPEC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varchar(20)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구분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IMAGE_PATH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varchar(100)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NULL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이미지경로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END_TIME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datetime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NULL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종료시간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1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41" name="Google Shape;241;p21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242" name="Google Shape;242;p21"/>
          <p:cNvSpPr txBox="1"/>
          <p:nvPr/>
        </p:nvSpPr>
        <p:spPr>
          <a:xfrm>
            <a:off x="567526" y="1111598"/>
            <a:ext cx="1492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3) DB  설계서</a:t>
            </a:r>
            <a:endParaRPr/>
          </a:p>
        </p:txBody>
      </p:sp>
      <p:graphicFrame>
        <p:nvGraphicFramePr>
          <p:cNvPr id="243" name="Google Shape;243;p21"/>
          <p:cNvGraphicFramePr/>
          <p:nvPr/>
        </p:nvGraphicFramePr>
        <p:xfrm>
          <a:off x="203025" y="1463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{84AD10B2-EDD5-4E97-A64E-01762F9286FF}</a:tableStyleId>
              </a:tblPr>
              <a:tblGrid>
                <a:gridCol w="589050"/>
                <a:gridCol w="606200"/>
                <a:gridCol w="662050"/>
                <a:gridCol w="1699000"/>
                <a:gridCol w="1215425"/>
                <a:gridCol w="1332350"/>
                <a:gridCol w="2633850"/>
              </a:tblGrid>
              <a:tr h="39620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테이블 이름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tb_prd_plan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9620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테이블 설명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생산계획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KEY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NULL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컬럼 이름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TYPE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DEFAULT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설명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09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FLOW_CODE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char(3)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공정코드(F01-F+순번)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78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PRD_CODE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char(12)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solidFill>
                            <a:schemeClr val="dk1"/>
                          </a:solidFill>
                        </a:rPr>
                        <a:t>생산계획코드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solidFill>
                            <a:schemeClr val="dk1"/>
                          </a:solidFill>
                        </a:rPr>
                        <a:t>(P20220517001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solidFill>
                            <a:schemeClr val="dk1"/>
                          </a:solidFill>
                        </a:rPr>
                        <a:t>-p+년월일+순번)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25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PROD_NAME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</a:t>
                      </a:r>
                      <a:r>
                        <a:rPr lang="ko-KR"/>
                        <a:t>char(100)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>
                          <a:solidFill>
                            <a:schemeClr val="dk1"/>
                          </a:solidFill>
                        </a:rPr>
                        <a:t>제품명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280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PLAN_CNT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int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계획수량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251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PROD_DATETIME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varchar(20)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생산기한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266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PROD_GOOD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int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생산실적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122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PRD_STATUS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varchar(10)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대기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상태(“대기”,”진행”,”완료”)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237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CREATE_ID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varchar(20)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등록자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15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CREATE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_DATETIME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datetime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CURRENT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_TIMESTAMP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등록일자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2"/>
          <p:cNvSpPr txBox="1"/>
          <p:nvPr>
            <p:ph idx="12" type="sldNum"/>
          </p:nvPr>
        </p:nvSpPr>
        <p:spPr>
          <a:xfrm>
            <a:off x="354330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49" name="Google Shape;249;p22"/>
          <p:cNvSpPr txBox="1"/>
          <p:nvPr/>
        </p:nvSpPr>
        <p:spPr>
          <a:xfrm>
            <a:off x="268447" y="742290"/>
            <a:ext cx="142859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250" name="Google Shape;250;p22"/>
          <p:cNvSpPr txBox="1"/>
          <p:nvPr/>
        </p:nvSpPr>
        <p:spPr>
          <a:xfrm>
            <a:off x="575226" y="1215323"/>
            <a:ext cx="4096571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251" name="Google Shape;2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275"/>
            <a:ext cx="8840615" cy="448937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2"/>
          <p:cNvSpPr txBox="1"/>
          <p:nvPr/>
        </p:nvSpPr>
        <p:spPr>
          <a:xfrm>
            <a:off x="2216800" y="6195650"/>
            <a:ext cx="2131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+"/>
            </a:pPr>
            <a:r>
              <a:rPr b="1" lang="ko-KR" sz="1200">
                <a:solidFill>
                  <a:schemeClr val="lt2"/>
                </a:solidFill>
              </a:rPr>
              <a:t>모니터링 관리 정보</a:t>
            </a:r>
            <a:endParaRPr b="1" sz="12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3"/>
          <p:cNvSpPr txBox="1"/>
          <p:nvPr>
            <p:ph idx="12" type="sldNum"/>
          </p:nvPr>
        </p:nvSpPr>
        <p:spPr>
          <a:xfrm>
            <a:off x="354330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58" name="Google Shape;258;p23"/>
          <p:cNvSpPr txBox="1"/>
          <p:nvPr/>
        </p:nvSpPr>
        <p:spPr>
          <a:xfrm>
            <a:off x="268447" y="742290"/>
            <a:ext cx="142859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259" name="Google Shape;259;p23"/>
          <p:cNvSpPr txBox="1"/>
          <p:nvPr/>
        </p:nvSpPr>
        <p:spPr>
          <a:xfrm>
            <a:off x="575226" y="1215323"/>
            <a:ext cx="4096571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260" name="Google Shape;26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775" y="1983175"/>
            <a:ext cx="8617776" cy="4438025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3"/>
          <p:cNvSpPr txBox="1"/>
          <p:nvPr/>
        </p:nvSpPr>
        <p:spPr>
          <a:xfrm>
            <a:off x="575222" y="1706275"/>
            <a:ext cx="5668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latin typeface="Malgun Gothic"/>
                <a:ea typeface="Malgun Gothic"/>
                <a:cs typeface="Malgun Gothic"/>
                <a:sym typeface="Malgun Gothic"/>
              </a:rPr>
              <a:t>실행</a:t>
            </a:r>
            <a:r>
              <a:rPr lang="ko-KR" sz="12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 코드는 </a:t>
            </a:r>
            <a:r>
              <a:rPr lang="ko-KR" sz="1200">
                <a:latin typeface="Malgun Gothic"/>
                <a:ea typeface="Malgun Gothic"/>
                <a:cs typeface="Malgun Gothic"/>
                <a:sym typeface="Malgun Gothic"/>
              </a:rPr>
              <a:t>https://github.com/Lobo2u/SMJuicyFactory.git</a:t>
            </a:r>
            <a:r>
              <a:rPr lang="ko-KR" sz="12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에 있음</a:t>
            </a:r>
            <a:endParaRPr sz="12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idx="12" type="sldNum"/>
          </p:nvPr>
        </p:nvSpPr>
        <p:spPr>
          <a:xfrm>
            <a:off x="354330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51" name="Google Shape;51;p6"/>
          <p:cNvSpPr txBox="1"/>
          <p:nvPr/>
        </p:nvSpPr>
        <p:spPr>
          <a:xfrm>
            <a:off x="377504" y="759068"/>
            <a:ext cx="80021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목차</a:t>
            </a:r>
            <a:endParaRPr/>
          </a:p>
        </p:txBody>
      </p:sp>
      <p:sp>
        <p:nvSpPr>
          <p:cNvPr id="52" name="Google Shape;52;p6"/>
          <p:cNvSpPr txBox="1"/>
          <p:nvPr/>
        </p:nvSpPr>
        <p:spPr>
          <a:xfrm>
            <a:off x="1297730" y="1220733"/>
            <a:ext cx="6737742" cy="51230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프로젝트 개요</a:t>
            </a:r>
            <a:r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------------------------------------------------------------------------- 3</a:t>
            </a:r>
            <a:endParaRPr/>
          </a:p>
          <a:p>
            <a:pPr indent="-457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일정 </a:t>
            </a:r>
            <a:r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--------------------------------------------------------------------------------------</a:t>
            </a:r>
            <a:endParaRPr/>
          </a:p>
          <a:p>
            <a:pPr indent="-457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수행 업무</a:t>
            </a:r>
            <a:r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-------------------------------------------------------------------------------</a:t>
            </a:r>
            <a:endParaRPr/>
          </a:p>
          <a:p>
            <a:pPr indent="-457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구축 내역</a:t>
            </a:r>
            <a:r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-------------------------------------------------------------------------------</a:t>
            </a:r>
            <a:endParaRPr/>
          </a:p>
          <a:p>
            <a:pPr indent="-45720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arenR"/>
            </a:pPr>
            <a:r>
              <a:rPr b="0" i="0" lang="ko-KR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시스템 구성도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arenR"/>
            </a:pPr>
            <a:r>
              <a:rPr b="0" i="0" lang="ko-KR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인터페이스 결과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arenR"/>
            </a:pPr>
            <a:r>
              <a:rPr b="0" i="0" lang="ko-KR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DB 설계서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arenR"/>
            </a:pPr>
            <a:r>
              <a:rPr b="0" i="0" lang="ko-KR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IoT 기반 원격 모니터링 Web 화면 구축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arenR"/>
            </a:pPr>
            <a:r>
              <a:rPr b="0" i="0" lang="ko-KR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시연 영상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기대 효과</a:t>
            </a:r>
            <a:r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-------------------------------------------------------------------------------</a:t>
            </a:r>
            <a:endParaRPr/>
          </a:p>
          <a:p>
            <a:pPr indent="-457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평가 리스트 </a:t>
            </a:r>
            <a:r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---------------------------------------------------------------------------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4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67" name="Google Shape;267;p24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268" name="Google Shape;268;p24"/>
          <p:cNvSpPr txBox="1"/>
          <p:nvPr/>
        </p:nvSpPr>
        <p:spPr>
          <a:xfrm>
            <a:off x="575226" y="1215323"/>
            <a:ext cx="4096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269" name="Google Shape;26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423"/>
            <a:ext cx="8839203" cy="43156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5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75" name="Google Shape;275;p25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276" name="Google Shape;276;p25"/>
          <p:cNvSpPr txBox="1"/>
          <p:nvPr/>
        </p:nvSpPr>
        <p:spPr>
          <a:xfrm>
            <a:off x="575226" y="1215323"/>
            <a:ext cx="4096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277" name="Google Shape;27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423"/>
            <a:ext cx="8839203" cy="4274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6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83" name="Google Shape;283;p26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284" name="Google Shape;284;p26"/>
          <p:cNvSpPr txBox="1"/>
          <p:nvPr/>
        </p:nvSpPr>
        <p:spPr>
          <a:xfrm>
            <a:off x="575226" y="1215323"/>
            <a:ext cx="4096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285" name="Google Shape;28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423"/>
            <a:ext cx="8839199" cy="438226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6" name="Google Shape;286;p26"/>
          <p:cNvCxnSpPr/>
          <p:nvPr/>
        </p:nvCxnSpPr>
        <p:spPr>
          <a:xfrm flipH="1">
            <a:off x="2811225" y="2018750"/>
            <a:ext cx="622500" cy="44340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7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92" name="Google Shape;292;p27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293" name="Google Shape;293;p27"/>
          <p:cNvSpPr txBox="1"/>
          <p:nvPr/>
        </p:nvSpPr>
        <p:spPr>
          <a:xfrm>
            <a:off x="575226" y="1215323"/>
            <a:ext cx="4096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294" name="Google Shape;29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423"/>
            <a:ext cx="8839198" cy="4449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8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00" name="Google Shape;300;p28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301" name="Google Shape;301;p28"/>
          <p:cNvSpPr txBox="1"/>
          <p:nvPr/>
        </p:nvSpPr>
        <p:spPr>
          <a:xfrm>
            <a:off x="575226" y="1215323"/>
            <a:ext cx="4096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302" name="Google Shape;30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423"/>
            <a:ext cx="8839200" cy="44288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08" name="Google Shape;308;p29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309" name="Google Shape;309;p29"/>
          <p:cNvSpPr txBox="1"/>
          <p:nvPr/>
        </p:nvSpPr>
        <p:spPr>
          <a:xfrm>
            <a:off x="575226" y="1215323"/>
            <a:ext cx="4096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310" name="Google Shape;31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423"/>
            <a:ext cx="8839200" cy="442880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1" name="Google Shape;311;p29"/>
          <p:cNvCxnSpPr/>
          <p:nvPr/>
        </p:nvCxnSpPr>
        <p:spPr>
          <a:xfrm flipH="1" rot="10800000">
            <a:off x="3471450" y="2009200"/>
            <a:ext cx="896100" cy="39630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12" name="Google Shape;31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3026" y="742288"/>
            <a:ext cx="2738698" cy="14016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0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18" name="Google Shape;318;p30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319" name="Google Shape;319;p30"/>
          <p:cNvSpPr txBox="1"/>
          <p:nvPr/>
        </p:nvSpPr>
        <p:spPr>
          <a:xfrm>
            <a:off x="575226" y="1215323"/>
            <a:ext cx="4096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320" name="Google Shape;32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423"/>
            <a:ext cx="8839200" cy="442880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1" name="Google Shape;321;p30"/>
          <p:cNvCxnSpPr/>
          <p:nvPr/>
        </p:nvCxnSpPr>
        <p:spPr>
          <a:xfrm flipH="1" rot="10800000">
            <a:off x="2999800" y="4235450"/>
            <a:ext cx="896100" cy="39630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22" name="Google Shape;32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5901" y="3029550"/>
            <a:ext cx="2543175" cy="12573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30"/>
          <p:cNvSpPr txBox="1"/>
          <p:nvPr/>
        </p:nvSpPr>
        <p:spPr>
          <a:xfrm>
            <a:off x="4945813" y="3594075"/>
            <a:ext cx="74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900"/>
              <a:t>대기 / </a:t>
            </a:r>
            <a:endParaRPr b="1"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900"/>
              <a:t>완료</a:t>
            </a:r>
            <a:endParaRPr b="1" sz="9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1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29" name="Google Shape;329;p31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330" name="Google Shape;330;p31"/>
          <p:cNvSpPr txBox="1"/>
          <p:nvPr/>
        </p:nvSpPr>
        <p:spPr>
          <a:xfrm>
            <a:off x="575226" y="1215323"/>
            <a:ext cx="4096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331" name="Google Shape;33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423"/>
            <a:ext cx="8839200" cy="42768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2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37" name="Google Shape;337;p32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338" name="Google Shape;338;p32"/>
          <p:cNvSpPr txBox="1"/>
          <p:nvPr/>
        </p:nvSpPr>
        <p:spPr>
          <a:xfrm>
            <a:off x="575226" y="1215323"/>
            <a:ext cx="4096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339" name="Google Shape;33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423"/>
            <a:ext cx="8839201" cy="44219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3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45" name="Google Shape;345;p33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346" name="Google Shape;346;p33"/>
          <p:cNvSpPr txBox="1"/>
          <p:nvPr/>
        </p:nvSpPr>
        <p:spPr>
          <a:xfrm>
            <a:off x="575226" y="1215323"/>
            <a:ext cx="4096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347" name="Google Shape;34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423"/>
            <a:ext cx="8839201" cy="442190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8" name="Google Shape;348;p33"/>
          <p:cNvCxnSpPr/>
          <p:nvPr/>
        </p:nvCxnSpPr>
        <p:spPr>
          <a:xfrm>
            <a:off x="2509250" y="3018650"/>
            <a:ext cx="933900" cy="55650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49" name="Google Shape;34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3300" y="2594100"/>
            <a:ext cx="2826750" cy="282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 txBox="1"/>
          <p:nvPr>
            <p:ph idx="12" type="sldNum"/>
          </p:nvPr>
        </p:nvSpPr>
        <p:spPr>
          <a:xfrm>
            <a:off x="354330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58" name="Google Shape;58;p7"/>
          <p:cNvSpPr txBox="1"/>
          <p:nvPr/>
        </p:nvSpPr>
        <p:spPr>
          <a:xfrm>
            <a:off x="268447" y="742290"/>
            <a:ext cx="189026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 프로젝트 개요</a:t>
            </a:r>
            <a:endParaRPr/>
          </a:p>
        </p:txBody>
      </p:sp>
      <p:graphicFrame>
        <p:nvGraphicFramePr>
          <p:cNvPr id="59" name="Google Shape;59;p7"/>
          <p:cNvGraphicFramePr/>
          <p:nvPr/>
        </p:nvGraphicFramePr>
        <p:xfrm>
          <a:off x="582642" y="138361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{A6B4E090-1392-4489-A7A1-0CE535580C04}</a:tableStyleId>
              </a:tblPr>
              <a:tblGrid>
                <a:gridCol w="1937700"/>
                <a:gridCol w="6041025"/>
              </a:tblGrid>
              <a:tr h="4159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구 분</a:t>
                      </a:r>
                      <a:endParaRPr/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내 용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595959"/>
                    </a:solidFill>
                  </a:tcPr>
                </a:tc>
              </a:tr>
              <a:tr h="5600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프로젝트 명</a:t>
                      </a:r>
                      <a:endParaRPr/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1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IOT를 활용한 </a:t>
                      </a:r>
                      <a:r>
                        <a:rPr lang="ko-KR"/>
                        <a:t>WEB 기반 통합 모니터링 제어 시스템 구축 : 음료공장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5600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팀 원</a:t>
                      </a:r>
                      <a:endParaRPr/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ko-KR" sz="1600"/>
                        <a:t>        </a:t>
                      </a:r>
                      <a:r>
                        <a:rPr lang="ko-KR" sz="1600"/>
                        <a:t>이승민, 양한빛, 조은수 최치원</a:t>
                      </a:r>
                      <a:endParaRPr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5600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프로젝트 기간</a:t>
                      </a:r>
                      <a:endParaRPr/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ko-KR" sz="1600"/>
                        <a:t>        </a:t>
                      </a:r>
                      <a:r>
                        <a:rPr lang="ko-KR" sz="1600"/>
                        <a:t>2022-06-20 ~ 2022- 07-01</a:t>
                      </a:r>
                      <a:endParaRPr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5600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주관 및 장소</a:t>
                      </a:r>
                      <a:endParaRPr/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1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대한상공회의소 충남인력개발원 3층 IoT 실습실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1431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구축 내역</a:t>
                      </a:r>
                      <a:endParaRPr/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-342900" lvl="1" marL="8001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ko-KR"/>
                        <a:t>산업용 프로토콜(MQTT)을 활용한 디바이스 네트워크 구축</a:t>
                      </a:r>
                      <a:endParaRPr/>
                    </a:p>
                    <a:p>
                      <a:pPr indent="-342900" lvl="1" marL="8001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ko-KR"/>
                        <a:t>SMWP를 이용한 홈페이지 제작</a:t>
                      </a:r>
                      <a:endParaRPr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-342900" lvl="1" marL="8001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ko-KR"/>
                        <a:t>DBMS를 이용한 사용자 및 장치 관리</a:t>
                      </a:r>
                      <a:endParaRPr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-342900" lvl="1" marL="8001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ko-KR"/>
                        <a:t>IOT를 활용한 디바이스 웹 제어</a:t>
                      </a:r>
                      <a:endParaRPr/>
                    </a:p>
                    <a:p>
                      <a:pPr indent="-342900" lvl="1" marL="8001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rPr lang="ko-KR"/>
                        <a:t>AI를 활용한 제품 판별</a:t>
                      </a:r>
                      <a:endParaRPr/>
                    </a:p>
                    <a:p>
                      <a:pPr indent="-342900" lvl="1" marL="80010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AutoNum type="arabicPeriod"/>
                      </a:pPr>
                      <a:r>
                        <a:rPr lang="ko-KR"/>
                        <a:t>IoServer를 활용한 디바이스 데이터 모니터링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4"/>
          <p:cNvSpPr txBox="1"/>
          <p:nvPr>
            <p:ph idx="12" type="sldNum"/>
          </p:nvPr>
        </p:nvSpPr>
        <p:spPr>
          <a:xfrm>
            <a:off x="354330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55" name="Google Shape;355;p34"/>
          <p:cNvSpPr txBox="1"/>
          <p:nvPr/>
        </p:nvSpPr>
        <p:spPr>
          <a:xfrm>
            <a:off x="268447" y="742290"/>
            <a:ext cx="142859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356" name="Google Shape;356;p34"/>
          <p:cNvSpPr txBox="1"/>
          <p:nvPr/>
        </p:nvSpPr>
        <p:spPr>
          <a:xfrm>
            <a:off x="575226" y="1215323"/>
            <a:ext cx="4096571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357" name="Google Shape;35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275"/>
            <a:ext cx="8839200" cy="4532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34"/>
          <p:cNvPicPr preferRelativeResize="0"/>
          <p:nvPr/>
        </p:nvPicPr>
        <p:blipFill rotWithShape="1">
          <a:blip r:embed="rId4">
            <a:alphaModFix/>
          </a:blip>
          <a:srcRect b="0" l="14788" r="2825" t="21334"/>
          <a:stretch/>
        </p:blipFill>
        <p:spPr>
          <a:xfrm>
            <a:off x="1612150" y="2330025"/>
            <a:ext cx="7179675" cy="2377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5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64" name="Google Shape;364;p35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365" name="Google Shape;365;p35"/>
          <p:cNvSpPr txBox="1"/>
          <p:nvPr/>
        </p:nvSpPr>
        <p:spPr>
          <a:xfrm>
            <a:off x="575226" y="1215323"/>
            <a:ext cx="4096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366" name="Google Shape;36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425"/>
            <a:ext cx="8839198" cy="4649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6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72" name="Google Shape;372;p36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373" name="Google Shape;373;p36"/>
          <p:cNvSpPr txBox="1"/>
          <p:nvPr/>
        </p:nvSpPr>
        <p:spPr>
          <a:xfrm>
            <a:off x="575226" y="1215323"/>
            <a:ext cx="4096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374" name="Google Shape;37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423"/>
            <a:ext cx="8839200" cy="4412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7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80" name="Google Shape;380;p37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381" name="Google Shape;381;p37"/>
          <p:cNvSpPr txBox="1"/>
          <p:nvPr/>
        </p:nvSpPr>
        <p:spPr>
          <a:xfrm>
            <a:off x="575226" y="1215323"/>
            <a:ext cx="4096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382" name="Google Shape;38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423"/>
            <a:ext cx="8839200" cy="44126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3" name="Google Shape;383;p37"/>
          <p:cNvCxnSpPr/>
          <p:nvPr/>
        </p:nvCxnSpPr>
        <p:spPr>
          <a:xfrm>
            <a:off x="4443075" y="5556200"/>
            <a:ext cx="1886700" cy="5670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84" name="Google Shape;38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29775" y="5034125"/>
            <a:ext cx="2397650" cy="119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8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90" name="Google Shape;390;p38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391" name="Google Shape;391;p38"/>
          <p:cNvSpPr txBox="1"/>
          <p:nvPr/>
        </p:nvSpPr>
        <p:spPr>
          <a:xfrm>
            <a:off x="575226" y="1215323"/>
            <a:ext cx="4096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392" name="Google Shape;39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423"/>
            <a:ext cx="8839202" cy="44080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9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98" name="Google Shape;398;p39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399" name="Google Shape;399;p39"/>
          <p:cNvSpPr txBox="1"/>
          <p:nvPr/>
        </p:nvSpPr>
        <p:spPr>
          <a:xfrm>
            <a:off x="575226" y="1215323"/>
            <a:ext cx="4096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400" name="Google Shape;40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423"/>
            <a:ext cx="8839202" cy="440808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1" name="Google Shape;401;p39"/>
          <p:cNvCxnSpPr/>
          <p:nvPr/>
        </p:nvCxnSpPr>
        <p:spPr>
          <a:xfrm>
            <a:off x="4424200" y="5527900"/>
            <a:ext cx="1877100" cy="12270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02" name="Google Shape;40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01300" y="4877025"/>
            <a:ext cx="2380650" cy="119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0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408" name="Google Shape;408;p40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409" name="Google Shape;409;p40"/>
          <p:cNvSpPr txBox="1"/>
          <p:nvPr/>
        </p:nvSpPr>
        <p:spPr>
          <a:xfrm>
            <a:off x="575226" y="1215323"/>
            <a:ext cx="4096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410" name="Google Shape;41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423"/>
            <a:ext cx="8839200" cy="4424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1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416" name="Google Shape;416;p41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417" name="Google Shape;417;p41"/>
          <p:cNvSpPr txBox="1"/>
          <p:nvPr/>
        </p:nvSpPr>
        <p:spPr>
          <a:xfrm>
            <a:off x="575226" y="1215323"/>
            <a:ext cx="4096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418" name="Google Shape;41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423"/>
            <a:ext cx="8839200" cy="4391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2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424" name="Google Shape;424;p42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425" name="Google Shape;425;p42"/>
          <p:cNvSpPr txBox="1"/>
          <p:nvPr/>
        </p:nvSpPr>
        <p:spPr>
          <a:xfrm>
            <a:off x="575226" y="1215323"/>
            <a:ext cx="4096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426" name="Google Shape;42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423"/>
            <a:ext cx="8839200" cy="439197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7" name="Google Shape;427;p42"/>
          <p:cNvCxnSpPr/>
          <p:nvPr/>
        </p:nvCxnSpPr>
        <p:spPr>
          <a:xfrm>
            <a:off x="4452500" y="5659975"/>
            <a:ext cx="1735800" cy="4710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28" name="Google Shape;42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8300" y="4787101"/>
            <a:ext cx="2425975" cy="121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3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434" name="Google Shape;434;p43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435" name="Google Shape;435;p43"/>
          <p:cNvSpPr txBox="1"/>
          <p:nvPr/>
        </p:nvSpPr>
        <p:spPr>
          <a:xfrm>
            <a:off x="575226" y="1215323"/>
            <a:ext cx="4096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436" name="Google Shape;43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423"/>
            <a:ext cx="8839200" cy="44011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2" type="sldNum"/>
          </p:nvPr>
        </p:nvSpPr>
        <p:spPr>
          <a:xfrm>
            <a:off x="354330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65" name="Google Shape;65;p8"/>
          <p:cNvSpPr txBox="1"/>
          <p:nvPr/>
        </p:nvSpPr>
        <p:spPr>
          <a:xfrm>
            <a:off x="268447" y="742290"/>
            <a:ext cx="90281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 일정</a:t>
            </a:r>
            <a:endParaRPr/>
          </a:p>
        </p:txBody>
      </p:sp>
      <p:sp>
        <p:nvSpPr>
          <p:cNvPr id="66" name="Google Shape;66;p8"/>
          <p:cNvSpPr/>
          <p:nvPr/>
        </p:nvSpPr>
        <p:spPr>
          <a:xfrm>
            <a:off x="380010" y="1374594"/>
            <a:ext cx="8383980" cy="4845134"/>
          </a:xfrm>
          <a:prstGeom prst="roundRect">
            <a:avLst>
              <a:gd fmla="val 4481" name="adj"/>
            </a:avLst>
          </a:prstGeom>
          <a:solidFill>
            <a:srgbClr val="F2F2F2"/>
          </a:solidFill>
          <a:ln cap="flat" cmpd="sng" w="25400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8"/>
          <p:cNvSpPr/>
          <p:nvPr/>
        </p:nvSpPr>
        <p:spPr>
          <a:xfrm>
            <a:off x="585280" y="2384883"/>
            <a:ext cx="7973440" cy="228247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B0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8"/>
          <p:cNvSpPr/>
          <p:nvPr/>
        </p:nvSpPr>
        <p:spPr>
          <a:xfrm>
            <a:off x="697544" y="1670545"/>
            <a:ext cx="1770725" cy="548571"/>
          </a:xfrm>
          <a:prstGeom prst="homePlate">
            <a:avLst>
              <a:gd fmla="val 50000" name="adj"/>
            </a:avLst>
          </a:prstGeom>
          <a:solidFill>
            <a:srgbClr val="A9CDF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시스템 분석 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및 설계</a:t>
            </a:r>
            <a:endParaRPr/>
          </a:p>
        </p:txBody>
      </p:sp>
      <p:sp>
        <p:nvSpPr>
          <p:cNvPr id="69" name="Google Shape;69;p8"/>
          <p:cNvSpPr/>
          <p:nvPr/>
        </p:nvSpPr>
        <p:spPr>
          <a:xfrm>
            <a:off x="2230300" y="1671742"/>
            <a:ext cx="4111837" cy="547374"/>
          </a:xfrm>
          <a:prstGeom prst="chevron">
            <a:avLst>
              <a:gd fmla="val 50000" name="adj"/>
            </a:avLst>
          </a:prstGeom>
          <a:solidFill>
            <a:srgbClr val="A9CDF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시스템 개발</a:t>
            </a:r>
            <a:endParaRPr/>
          </a:p>
        </p:txBody>
      </p:sp>
      <p:sp>
        <p:nvSpPr>
          <p:cNvPr id="70" name="Google Shape;70;p8"/>
          <p:cNvSpPr/>
          <p:nvPr/>
        </p:nvSpPr>
        <p:spPr>
          <a:xfrm>
            <a:off x="7336612" y="1675646"/>
            <a:ext cx="1107314" cy="547374"/>
          </a:xfrm>
          <a:prstGeom prst="chevron">
            <a:avLst>
              <a:gd fmla="val 50000" name="adj"/>
            </a:avLst>
          </a:prstGeom>
          <a:solidFill>
            <a:srgbClr val="A9CDF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발표</a:t>
            </a:r>
            <a:endParaRPr/>
          </a:p>
        </p:txBody>
      </p:sp>
      <p:sp>
        <p:nvSpPr>
          <p:cNvPr id="71" name="Google Shape;71;p8"/>
          <p:cNvSpPr/>
          <p:nvPr/>
        </p:nvSpPr>
        <p:spPr>
          <a:xfrm>
            <a:off x="615595" y="2346783"/>
            <a:ext cx="288000" cy="288000"/>
          </a:xfrm>
          <a:prstGeom prst="donut">
            <a:avLst>
              <a:gd fmla="val 25000" name="adj"/>
            </a:avLst>
          </a:prstGeom>
          <a:solidFill>
            <a:srgbClr val="145745"/>
          </a:solidFill>
          <a:ln cap="flat" cmpd="sng" w="25400">
            <a:solidFill>
              <a:srgbClr val="00206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8"/>
          <p:cNvSpPr/>
          <p:nvPr/>
        </p:nvSpPr>
        <p:spPr>
          <a:xfrm>
            <a:off x="2485166" y="2346783"/>
            <a:ext cx="288000" cy="288000"/>
          </a:xfrm>
          <a:prstGeom prst="donut">
            <a:avLst>
              <a:gd fmla="val 25000" name="adj"/>
            </a:avLst>
          </a:prstGeom>
          <a:solidFill>
            <a:srgbClr val="145745"/>
          </a:solidFill>
          <a:ln cap="flat" cmpd="sng" w="25400">
            <a:solidFill>
              <a:srgbClr val="00206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8"/>
          <p:cNvSpPr/>
          <p:nvPr/>
        </p:nvSpPr>
        <p:spPr>
          <a:xfrm>
            <a:off x="8093878" y="2346783"/>
            <a:ext cx="288000" cy="288000"/>
          </a:xfrm>
          <a:prstGeom prst="donut">
            <a:avLst>
              <a:gd fmla="val 25000" name="adj"/>
            </a:avLst>
          </a:prstGeom>
          <a:solidFill>
            <a:srgbClr val="145745"/>
          </a:solidFill>
          <a:ln cap="flat" cmpd="sng" w="25400">
            <a:solidFill>
              <a:srgbClr val="00206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8"/>
          <p:cNvSpPr/>
          <p:nvPr/>
        </p:nvSpPr>
        <p:spPr>
          <a:xfrm>
            <a:off x="4354737" y="2346783"/>
            <a:ext cx="288000" cy="288000"/>
          </a:xfrm>
          <a:prstGeom prst="donut">
            <a:avLst>
              <a:gd fmla="val 25000" name="adj"/>
            </a:avLst>
          </a:prstGeom>
          <a:solidFill>
            <a:srgbClr val="145745"/>
          </a:solidFill>
          <a:ln cap="flat" cmpd="sng" w="25400">
            <a:solidFill>
              <a:srgbClr val="00206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8"/>
          <p:cNvSpPr/>
          <p:nvPr/>
        </p:nvSpPr>
        <p:spPr>
          <a:xfrm>
            <a:off x="6224308" y="2346783"/>
            <a:ext cx="288000" cy="288000"/>
          </a:xfrm>
          <a:prstGeom prst="donut">
            <a:avLst>
              <a:gd fmla="val 25000" name="adj"/>
            </a:avLst>
          </a:prstGeom>
          <a:solidFill>
            <a:srgbClr val="145745"/>
          </a:solidFill>
          <a:ln cap="flat" cmpd="sng" w="25400">
            <a:solidFill>
              <a:srgbClr val="00206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8"/>
          <p:cNvSpPr txBox="1"/>
          <p:nvPr/>
        </p:nvSpPr>
        <p:spPr>
          <a:xfrm>
            <a:off x="450127" y="2719664"/>
            <a:ext cx="567784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06/20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8"/>
          <p:cNvSpPr txBox="1"/>
          <p:nvPr/>
        </p:nvSpPr>
        <p:spPr>
          <a:xfrm>
            <a:off x="7874637" y="2705190"/>
            <a:ext cx="567784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07/01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8"/>
          <p:cNvSpPr/>
          <p:nvPr/>
        </p:nvSpPr>
        <p:spPr>
          <a:xfrm>
            <a:off x="576402" y="4485585"/>
            <a:ext cx="1899885" cy="1479774"/>
          </a:xfrm>
          <a:prstGeom prst="roundRect">
            <a:avLst>
              <a:gd fmla="val 4481" name="adj"/>
            </a:avLst>
          </a:prstGeom>
          <a:solidFill>
            <a:srgbClr val="D8D8D8"/>
          </a:solidFill>
          <a:ln cap="flat" cmpd="sng" w="25400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-"/>
            </a:pPr>
            <a:r>
              <a:rPr lang="ko-KR"/>
              <a:t>이승민:PM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-"/>
            </a:pPr>
            <a:r>
              <a:rPr lang="ko-KR"/>
              <a:t>조은수:Data</a:t>
            </a:r>
            <a:endParaRPr/>
          </a:p>
          <a:p>
            <a:pPr indent="-184150" lvl="0" marL="171450" marR="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-KR"/>
              <a:t>양한빛:Front</a:t>
            </a:r>
            <a:endParaRPr/>
          </a:p>
          <a:p>
            <a:pPr indent="-184150" lvl="0" marL="171450" marR="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ko-KR"/>
              <a:t>최치원:Back</a:t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>
            <a:off x="2600920" y="4485585"/>
            <a:ext cx="1899885" cy="1479774"/>
          </a:xfrm>
          <a:prstGeom prst="roundRect">
            <a:avLst>
              <a:gd fmla="val 4481" name="adj"/>
            </a:avLst>
          </a:prstGeom>
          <a:solidFill>
            <a:srgbClr val="D8D8D8"/>
          </a:solidFill>
          <a:ln cap="flat" cmpd="sng" w="25400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</a:rPr>
              <a:t>-환경 센서(온도, 습도, 조도) 데이터 수집</a:t>
            </a:r>
            <a:endParaRPr b="1" sz="12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</a:rPr>
              <a:t>-라즈베리파이 카메라 활용 AI 모델 제품 선별</a:t>
            </a:r>
            <a:endParaRPr b="1" sz="12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</a:rPr>
              <a:t>-제품 분류 및 시간 데이터 수집</a:t>
            </a:r>
            <a:endParaRPr b="1" sz="1200">
              <a:solidFill>
                <a:schemeClr val="dk1"/>
              </a:solidFill>
            </a:endParaRPr>
          </a:p>
        </p:txBody>
      </p:sp>
      <p:sp>
        <p:nvSpPr>
          <p:cNvPr id="80" name="Google Shape;80;p8"/>
          <p:cNvSpPr/>
          <p:nvPr/>
        </p:nvSpPr>
        <p:spPr>
          <a:xfrm>
            <a:off x="4625438" y="4485585"/>
            <a:ext cx="1899885" cy="1479774"/>
          </a:xfrm>
          <a:prstGeom prst="roundRect">
            <a:avLst>
              <a:gd fmla="val 4481" name="adj"/>
            </a:avLst>
          </a:prstGeom>
          <a:solidFill>
            <a:srgbClr val="D8D8D8"/>
          </a:solidFill>
          <a:ln cap="flat" cmpd="sng" w="25400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</a:rPr>
              <a:t>-불량검사 </a:t>
            </a:r>
            <a:r>
              <a:rPr b="1" lang="ko-KR" sz="1200">
                <a:solidFill>
                  <a:schemeClr val="dk1"/>
                </a:solidFill>
              </a:rPr>
              <a:t>공정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</a:rPr>
              <a:t>:Conveyor+Sensor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</a:rPr>
              <a:t>-환경 데이터 수집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</a:rPr>
              <a:t>:Sensor+DB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</a:rPr>
              <a:t>-AI 기반 제품 판별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</a:rPr>
              <a:t>:라즈베리파이 + 카메라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</a:rPr>
              <a:t>-Iot Web 모니터링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</a:rPr>
              <a:t>:SMWP+DB</a:t>
            </a:r>
            <a:endParaRPr/>
          </a:p>
        </p:txBody>
      </p:sp>
      <p:sp>
        <p:nvSpPr>
          <p:cNvPr id="81" name="Google Shape;81;p8"/>
          <p:cNvSpPr/>
          <p:nvPr/>
        </p:nvSpPr>
        <p:spPr>
          <a:xfrm>
            <a:off x="6649956" y="4485585"/>
            <a:ext cx="1899885" cy="1479774"/>
          </a:xfrm>
          <a:prstGeom prst="roundRect">
            <a:avLst>
              <a:gd fmla="val 4481" name="adj"/>
            </a:avLst>
          </a:prstGeom>
          <a:solidFill>
            <a:srgbClr val="D8D8D8"/>
          </a:solidFill>
          <a:ln cap="flat" cmpd="sng" w="25400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-"/>
            </a:pPr>
            <a:r>
              <a:rPr b="1" lang="ko-KR" sz="1200">
                <a:solidFill>
                  <a:schemeClr val="dk1"/>
                </a:solidFill>
              </a:rPr>
              <a:t>컨베이어 가동시</a:t>
            </a:r>
            <a:endParaRPr b="1" sz="12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chemeClr val="dk1"/>
                </a:solidFill>
              </a:rPr>
              <a:t>물건이 없어도 맨앞에 있는 근접센서 Detect..</a:t>
            </a:r>
            <a:endParaRPr b="1" sz="1200">
              <a:solidFill>
                <a:schemeClr val="dk1"/>
              </a:solidFill>
            </a:endParaRPr>
          </a:p>
        </p:txBody>
      </p:sp>
      <p:sp>
        <p:nvSpPr>
          <p:cNvPr id="82" name="Google Shape;82;p8"/>
          <p:cNvSpPr/>
          <p:nvPr/>
        </p:nvSpPr>
        <p:spPr>
          <a:xfrm>
            <a:off x="1065989" y="3059891"/>
            <a:ext cx="702013" cy="3077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6/20</a:t>
            </a:r>
            <a:endParaRPr b="1"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3" name="Google Shape;83;p8"/>
          <p:cNvGrpSpPr/>
          <p:nvPr/>
        </p:nvGrpSpPr>
        <p:grpSpPr>
          <a:xfrm>
            <a:off x="474873" y="3293396"/>
            <a:ext cx="1008112" cy="1008112"/>
            <a:chOff x="480850" y="5135682"/>
            <a:chExt cx="578806" cy="578806"/>
          </a:xfrm>
        </p:grpSpPr>
        <p:sp>
          <p:nvSpPr>
            <p:cNvPr id="84" name="Google Shape;84;p8"/>
            <p:cNvSpPr/>
            <p:nvPr/>
          </p:nvSpPr>
          <p:spPr>
            <a:xfrm>
              <a:off x="480850" y="5135682"/>
              <a:ext cx="578806" cy="578806"/>
            </a:xfrm>
            <a:prstGeom prst="ellipse">
              <a:avLst/>
            </a:prstGeom>
            <a:gradFill>
              <a:gsLst>
                <a:gs pos="0">
                  <a:srgbClr val="3880D8"/>
                </a:gs>
                <a:gs pos="100000">
                  <a:srgbClr val="93BAE9"/>
                </a:gs>
              </a:gsLst>
              <a:lin ang="150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545908" y="5200740"/>
              <a:ext cx="448690" cy="448691"/>
            </a:xfrm>
            <a:prstGeom prst="ellipse">
              <a:avLst/>
            </a:pr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63500" sx="101000" rotWithShape="0" algn="tl" dir="2700000" dist="38100" sy="1010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36000" spcFirstLastPara="1" rIns="360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1200"/>
                <a:buFont typeface="Arial"/>
                <a:buNone/>
              </a:pPr>
              <a:r>
                <a:rPr b="1" lang="ko-KR" sz="12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역할</a:t>
              </a:r>
              <a:endParaRPr b="1" sz="12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1200"/>
                <a:buFont typeface="Arial"/>
                <a:buNone/>
              </a:pPr>
              <a:r>
                <a:rPr b="1" lang="ko-KR" sz="12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분담</a:t>
              </a:r>
              <a:endParaRPr/>
            </a:p>
          </p:txBody>
        </p:sp>
      </p:grpSp>
      <p:sp>
        <p:nvSpPr>
          <p:cNvPr id="86" name="Google Shape;86;p8"/>
          <p:cNvSpPr/>
          <p:nvPr/>
        </p:nvSpPr>
        <p:spPr>
          <a:xfrm>
            <a:off x="2490830" y="3059891"/>
            <a:ext cx="729307" cy="3077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6/22</a:t>
            </a:r>
            <a:endParaRPr b="1"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7" name="Google Shape;87;p8"/>
          <p:cNvGrpSpPr/>
          <p:nvPr/>
        </p:nvGrpSpPr>
        <p:grpSpPr>
          <a:xfrm>
            <a:off x="1913361" y="3293396"/>
            <a:ext cx="1008112" cy="1008112"/>
            <a:chOff x="480850" y="5135682"/>
            <a:chExt cx="578806" cy="578806"/>
          </a:xfrm>
        </p:grpSpPr>
        <p:sp>
          <p:nvSpPr>
            <p:cNvPr id="88" name="Google Shape;88;p8"/>
            <p:cNvSpPr/>
            <p:nvPr/>
          </p:nvSpPr>
          <p:spPr>
            <a:xfrm>
              <a:off x="480850" y="5135682"/>
              <a:ext cx="578806" cy="578806"/>
            </a:xfrm>
            <a:prstGeom prst="ellipse">
              <a:avLst/>
            </a:prstGeom>
            <a:gradFill>
              <a:gsLst>
                <a:gs pos="0">
                  <a:srgbClr val="3880D8"/>
                </a:gs>
                <a:gs pos="100000">
                  <a:srgbClr val="93BAE9"/>
                </a:gs>
              </a:gsLst>
              <a:lin ang="150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545908" y="5200740"/>
              <a:ext cx="448690" cy="448691"/>
            </a:xfrm>
            <a:prstGeom prst="ellipse">
              <a:avLst/>
            </a:pr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63500" sx="101000" rotWithShape="0" algn="tl" dir="2700000" dist="38100" sy="1010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36000" spcFirstLastPara="1" rIns="360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1200"/>
                <a:buFont typeface="Arial"/>
                <a:buNone/>
              </a:pPr>
              <a:r>
                <a:rPr b="1" lang="ko-KR" sz="12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시스템 분석</a:t>
              </a:r>
              <a:endParaRPr/>
            </a:p>
          </p:txBody>
        </p:sp>
      </p:grpSp>
      <p:sp>
        <p:nvSpPr>
          <p:cNvPr id="90" name="Google Shape;90;p8"/>
          <p:cNvSpPr/>
          <p:nvPr/>
        </p:nvSpPr>
        <p:spPr>
          <a:xfrm>
            <a:off x="3915671" y="3059891"/>
            <a:ext cx="590301" cy="3077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6/24</a:t>
            </a:r>
            <a:endParaRPr b="1"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" name="Google Shape;91;p8"/>
          <p:cNvGrpSpPr/>
          <p:nvPr/>
        </p:nvGrpSpPr>
        <p:grpSpPr>
          <a:xfrm>
            <a:off x="3351849" y="3293396"/>
            <a:ext cx="1008112" cy="1008112"/>
            <a:chOff x="480850" y="5135682"/>
            <a:chExt cx="578806" cy="578806"/>
          </a:xfrm>
        </p:grpSpPr>
        <p:sp>
          <p:nvSpPr>
            <p:cNvPr id="92" name="Google Shape;92;p8"/>
            <p:cNvSpPr/>
            <p:nvPr/>
          </p:nvSpPr>
          <p:spPr>
            <a:xfrm>
              <a:off x="480850" y="5135682"/>
              <a:ext cx="578806" cy="578806"/>
            </a:xfrm>
            <a:prstGeom prst="ellipse">
              <a:avLst/>
            </a:prstGeom>
            <a:gradFill>
              <a:gsLst>
                <a:gs pos="0">
                  <a:srgbClr val="3880D8"/>
                </a:gs>
                <a:gs pos="100000">
                  <a:srgbClr val="93BAE9"/>
                </a:gs>
              </a:gsLst>
              <a:lin ang="150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8"/>
            <p:cNvSpPr/>
            <p:nvPr/>
          </p:nvSpPr>
          <p:spPr>
            <a:xfrm>
              <a:off x="545908" y="5200740"/>
              <a:ext cx="448690" cy="448691"/>
            </a:xfrm>
            <a:prstGeom prst="ellipse">
              <a:avLst/>
            </a:pr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63500" sx="101000" rotWithShape="0" algn="tl" dir="2700000" dist="38100" sy="1010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36000" spcFirstLastPara="1" rIns="360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Arial"/>
                <a:buNone/>
              </a:pPr>
              <a:r>
                <a:rPr b="1" lang="ko-KR" sz="1200">
                  <a:solidFill>
                    <a:srgbClr val="262626"/>
                  </a:solidFill>
                </a:rPr>
                <a:t>화면</a:t>
              </a:r>
              <a:endParaRPr b="1" sz="1200">
                <a:solidFill>
                  <a:srgbClr val="262626"/>
                </a:solidFill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Arial"/>
                <a:buNone/>
              </a:pPr>
              <a:r>
                <a:rPr b="1" lang="ko-KR" sz="1200">
                  <a:solidFill>
                    <a:srgbClr val="262626"/>
                  </a:solidFill>
                </a:rPr>
                <a:t>설계</a:t>
              </a:r>
              <a:endParaRPr b="1" sz="12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" name="Google Shape;94;p8"/>
          <p:cNvSpPr/>
          <p:nvPr/>
        </p:nvSpPr>
        <p:spPr>
          <a:xfrm>
            <a:off x="5340513" y="3059891"/>
            <a:ext cx="664554" cy="3077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6/27</a:t>
            </a:r>
            <a:endParaRPr b="1"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8"/>
          <p:cNvSpPr/>
          <p:nvPr/>
        </p:nvSpPr>
        <p:spPr>
          <a:xfrm>
            <a:off x="6765354" y="3059891"/>
            <a:ext cx="592020" cy="3077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6/29</a:t>
            </a:r>
            <a:endParaRPr b="1"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" name="Google Shape;96;p8"/>
          <p:cNvGrpSpPr/>
          <p:nvPr/>
        </p:nvGrpSpPr>
        <p:grpSpPr>
          <a:xfrm>
            <a:off x="6228825" y="3293396"/>
            <a:ext cx="1008112" cy="1008112"/>
            <a:chOff x="480850" y="5135682"/>
            <a:chExt cx="578806" cy="578806"/>
          </a:xfrm>
        </p:grpSpPr>
        <p:sp>
          <p:nvSpPr>
            <p:cNvPr id="97" name="Google Shape;97;p8"/>
            <p:cNvSpPr/>
            <p:nvPr/>
          </p:nvSpPr>
          <p:spPr>
            <a:xfrm>
              <a:off x="480850" y="5135682"/>
              <a:ext cx="578806" cy="578806"/>
            </a:xfrm>
            <a:prstGeom prst="ellipse">
              <a:avLst/>
            </a:prstGeom>
            <a:gradFill>
              <a:gsLst>
                <a:gs pos="0">
                  <a:srgbClr val="3880D8"/>
                </a:gs>
                <a:gs pos="100000">
                  <a:srgbClr val="93BAE9"/>
                </a:gs>
              </a:gsLst>
              <a:lin ang="150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8"/>
            <p:cNvSpPr/>
            <p:nvPr/>
          </p:nvSpPr>
          <p:spPr>
            <a:xfrm>
              <a:off x="545908" y="5200740"/>
              <a:ext cx="448690" cy="448691"/>
            </a:xfrm>
            <a:prstGeom prst="ellipse">
              <a:avLst/>
            </a:pr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63500" sx="101000" rotWithShape="0" algn="tl" dir="2700000" dist="38100" sy="1010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36000" spcFirstLastPara="1" rIns="360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Arial"/>
                <a:buNone/>
              </a:pPr>
              <a:r>
                <a:rPr b="1" lang="ko-KR" sz="1200">
                  <a:solidFill>
                    <a:srgbClr val="262626"/>
                  </a:solidFill>
                </a:rPr>
                <a:t>보완</a:t>
              </a:r>
              <a:endParaRPr b="1" sz="1200">
                <a:solidFill>
                  <a:srgbClr val="262626"/>
                </a:solidFill>
              </a:endParaRPr>
            </a:p>
          </p:txBody>
        </p:sp>
      </p:grpSp>
      <p:sp>
        <p:nvSpPr>
          <p:cNvPr id="99" name="Google Shape;99;p8"/>
          <p:cNvSpPr/>
          <p:nvPr/>
        </p:nvSpPr>
        <p:spPr>
          <a:xfrm>
            <a:off x="8117661" y="3059891"/>
            <a:ext cx="648534" cy="3077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7/01</a:t>
            </a:r>
            <a:endParaRPr b="1" sz="140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0" name="Google Shape;100;p8"/>
          <p:cNvGrpSpPr/>
          <p:nvPr/>
        </p:nvGrpSpPr>
        <p:grpSpPr>
          <a:xfrm>
            <a:off x="7667313" y="3286804"/>
            <a:ext cx="1008112" cy="1008112"/>
            <a:chOff x="7765394" y="3518267"/>
            <a:chExt cx="1008112" cy="1008112"/>
          </a:xfrm>
        </p:grpSpPr>
        <p:sp>
          <p:nvSpPr>
            <p:cNvPr id="101" name="Google Shape;101;p8"/>
            <p:cNvSpPr/>
            <p:nvPr/>
          </p:nvSpPr>
          <p:spPr>
            <a:xfrm>
              <a:off x="7765394" y="3518267"/>
              <a:ext cx="1008112" cy="1008112"/>
            </a:xfrm>
            <a:prstGeom prst="ellipse">
              <a:avLst/>
            </a:prstGeom>
            <a:gradFill>
              <a:gsLst>
                <a:gs pos="0">
                  <a:srgbClr val="E85252"/>
                </a:gs>
                <a:gs pos="100000">
                  <a:srgbClr val="F2A0A0"/>
                </a:gs>
              </a:gsLst>
              <a:lin ang="150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7878706" y="3631579"/>
              <a:ext cx="781488" cy="781490"/>
            </a:xfrm>
            <a:prstGeom prst="ellipse">
              <a:avLst/>
            </a:pr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63500" sx="101000" rotWithShape="0" algn="tl" dir="2700000" dist="38100" sy="1010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36000" spcFirstLastPara="1" rIns="360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1200"/>
                <a:buFont typeface="Arial"/>
                <a:buNone/>
              </a:pPr>
              <a:r>
                <a:rPr b="1" lang="ko-KR" sz="12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최종</a:t>
              </a:r>
              <a:endParaRPr b="1" sz="12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1200"/>
                <a:buFont typeface="Arial"/>
                <a:buNone/>
              </a:pPr>
              <a:r>
                <a:rPr b="1" lang="ko-KR" sz="12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보고 </a:t>
              </a:r>
              <a:endParaRPr b="1" sz="12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1200"/>
                <a:buFont typeface="Arial"/>
                <a:buNone/>
              </a:pPr>
              <a:r>
                <a:rPr b="1" lang="ko-KR" sz="12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발표</a:t>
              </a:r>
              <a:endParaRPr b="1" sz="12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" name="Google Shape;103;p8"/>
          <p:cNvGrpSpPr/>
          <p:nvPr/>
        </p:nvGrpSpPr>
        <p:grpSpPr>
          <a:xfrm>
            <a:off x="4815911" y="3299989"/>
            <a:ext cx="1008112" cy="1008112"/>
            <a:chOff x="4913992" y="3531452"/>
            <a:chExt cx="1008112" cy="1008112"/>
          </a:xfrm>
        </p:grpSpPr>
        <p:sp>
          <p:nvSpPr>
            <p:cNvPr id="104" name="Google Shape;104;p8"/>
            <p:cNvSpPr/>
            <p:nvPr/>
          </p:nvSpPr>
          <p:spPr>
            <a:xfrm>
              <a:off x="4913992" y="3531452"/>
              <a:ext cx="1008112" cy="1008112"/>
            </a:xfrm>
            <a:prstGeom prst="ellipse">
              <a:avLst/>
            </a:prstGeom>
            <a:gradFill>
              <a:gsLst>
                <a:gs pos="0">
                  <a:srgbClr val="E85252"/>
                </a:gs>
                <a:gs pos="100000">
                  <a:srgbClr val="F2A0A0"/>
                </a:gs>
              </a:gsLst>
              <a:lin ang="150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8"/>
            <p:cNvSpPr/>
            <p:nvPr/>
          </p:nvSpPr>
          <p:spPr>
            <a:xfrm>
              <a:off x="5027304" y="3644762"/>
              <a:ext cx="781488" cy="781490"/>
            </a:xfrm>
            <a:prstGeom prst="ellipse">
              <a:avLst/>
            </a:pr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63500" sx="101000" rotWithShape="0" algn="tl" dir="2700000" dist="38100" sy="101000">
                <a:srgbClr val="000000">
                  <a:alpha val="29803"/>
                </a:srgbClr>
              </a:outerShdw>
            </a:effectLst>
          </p:spPr>
          <p:txBody>
            <a:bodyPr anchorCtr="0" anchor="ctr" bIns="45700" lIns="36000" spcFirstLastPara="1" rIns="360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Arial"/>
                <a:buNone/>
              </a:pPr>
              <a:r>
                <a:rPr b="1" lang="ko-KR" sz="1200">
                  <a:solidFill>
                    <a:srgbClr val="262626"/>
                  </a:solidFill>
                </a:rPr>
                <a:t>기능</a:t>
              </a:r>
              <a:endParaRPr b="1" sz="1200">
                <a:solidFill>
                  <a:srgbClr val="262626"/>
                </a:solidFill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Arial"/>
                <a:buNone/>
              </a:pPr>
              <a:r>
                <a:rPr b="1" lang="ko-KR" sz="1200">
                  <a:solidFill>
                    <a:srgbClr val="262626"/>
                  </a:solidFill>
                </a:rPr>
                <a:t>개발</a:t>
              </a:r>
              <a:endParaRPr b="1" sz="12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6" name="Google Shape;106;p8"/>
          <p:cNvSpPr/>
          <p:nvPr/>
        </p:nvSpPr>
        <p:spPr>
          <a:xfrm>
            <a:off x="6114552" y="1681906"/>
            <a:ext cx="1456760" cy="547374"/>
          </a:xfrm>
          <a:prstGeom prst="chevron">
            <a:avLst>
              <a:gd fmla="val 50000" name="adj"/>
            </a:avLst>
          </a:prstGeom>
          <a:solidFill>
            <a:srgbClr val="A9CDF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테스트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4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442" name="Google Shape;442;p44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443" name="Google Shape;443;p44"/>
          <p:cNvSpPr txBox="1"/>
          <p:nvPr/>
        </p:nvSpPr>
        <p:spPr>
          <a:xfrm>
            <a:off x="575226" y="1215323"/>
            <a:ext cx="4096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444" name="Google Shape;44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423"/>
            <a:ext cx="8839200" cy="440118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5" name="Google Shape;445;p44"/>
          <p:cNvCxnSpPr/>
          <p:nvPr/>
        </p:nvCxnSpPr>
        <p:spPr>
          <a:xfrm>
            <a:off x="4461950" y="5612800"/>
            <a:ext cx="1735800" cy="9450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46" name="Google Shape;44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7750" y="4859550"/>
            <a:ext cx="2331675" cy="116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5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452" name="Google Shape;452;p45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453" name="Google Shape;453;p45"/>
          <p:cNvSpPr txBox="1"/>
          <p:nvPr/>
        </p:nvSpPr>
        <p:spPr>
          <a:xfrm>
            <a:off x="575226" y="1215323"/>
            <a:ext cx="4096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4) IoT 기반 원격 모니터링 Web 화면 구축</a:t>
            </a:r>
            <a:endParaRPr/>
          </a:p>
        </p:txBody>
      </p:sp>
      <p:pic>
        <p:nvPicPr>
          <p:cNvPr id="454" name="Google Shape;45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06423"/>
            <a:ext cx="8839199" cy="4368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Google Shape;455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14574" y="3277900"/>
            <a:ext cx="965250" cy="697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6" name="Google Shape;456;p45"/>
          <p:cNvCxnSpPr>
            <a:endCxn id="455" idx="1"/>
          </p:cNvCxnSpPr>
          <p:nvPr/>
        </p:nvCxnSpPr>
        <p:spPr>
          <a:xfrm>
            <a:off x="7008974" y="3452575"/>
            <a:ext cx="405600" cy="17430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46"/>
          <p:cNvSpPr txBox="1"/>
          <p:nvPr>
            <p:ph idx="12" type="sldNum"/>
          </p:nvPr>
        </p:nvSpPr>
        <p:spPr>
          <a:xfrm>
            <a:off x="354330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462" name="Google Shape;462;p46"/>
          <p:cNvSpPr txBox="1"/>
          <p:nvPr/>
        </p:nvSpPr>
        <p:spPr>
          <a:xfrm>
            <a:off x="268447" y="742290"/>
            <a:ext cx="142859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463" name="Google Shape;463;p46"/>
          <p:cNvSpPr txBox="1"/>
          <p:nvPr/>
        </p:nvSpPr>
        <p:spPr>
          <a:xfrm>
            <a:off x="575226" y="1215323"/>
            <a:ext cx="1342034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5) 시연 영상</a:t>
            </a:r>
            <a:endParaRPr/>
          </a:p>
        </p:txBody>
      </p:sp>
      <p:sp>
        <p:nvSpPr>
          <p:cNvPr id="464" name="Google Shape;464;p46"/>
          <p:cNvSpPr txBox="1"/>
          <p:nvPr/>
        </p:nvSpPr>
        <p:spPr>
          <a:xfrm>
            <a:off x="748475" y="1777650"/>
            <a:ext cx="7129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로그인-직원관리 새로운거 등록? - 계획 관리 새로운 계획 등록 - 생산관리- 선택- 시작-start-양품 1 ,불량 1 -stop -종료 -모니터링 - 설비 데이터 </a:t>
            </a:r>
            <a:endParaRPr/>
          </a:p>
        </p:txBody>
      </p:sp>
      <p:pic>
        <p:nvPicPr>
          <p:cNvPr id="465" name="Google Shape;465;p46" title="SM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5456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7"/>
          <p:cNvSpPr txBox="1"/>
          <p:nvPr>
            <p:ph idx="12" type="sldNum"/>
          </p:nvPr>
        </p:nvSpPr>
        <p:spPr>
          <a:xfrm>
            <a:off x="3543388" y="61452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471" name="Google Shape;471;p47"/>
          <p:cNvSpPr txBox="1"/>
          <p:nvPr/>
        </p:nvSpPr>
        <p:spPr>
          <a:xfrm>
            <a:off x="268447" y="742290"/>
            <a:ext cx="142859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5. 기대 효과</a:t>
            </a:r>
            <a:endParaRPr/>
          </a:p>
        </p:txBody>
      </p:sp>
      <p:sp>
        <p:nvSpPr>
          <p:cNvPr id="472" name="Google Shape;472;p47"/>
          <p:cNvSpPr txBox="1"/>
          <p:nvPr/>
        </p:nvSpPr>
        <p:spPr>
          <a:xfrm>
            <a:off x="498109" y="1397444"/>
            <a:ext cx="96532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043168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기능 범위</a:t>
            </a:r>
            <a:endParaRPr b="1" sz="1400">
              <a:solidFill>
                <a:srgbClr val="043168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73" name="Google Shape;473;p47"/>
          <p:cNvCxnSpPr/>
          <p:nvPr/>
        </p:nvCxnSpPr>
        <p:spPr>
          <a:xfrm>
            <a:off x="278773" y="1766776"/>
            <a:ext cx="1404000" cy="0"/>
          </a:xfrm>
          <a:prstGeom prst="straightConnector1">
            <a:avLst/>
          </a:prstGeom>
          <a:noFill/>
          <a:ln cap="flat" cmpd="sng" w="9525">
            <a:solidFill>
              <a:srgbClr val="0F427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4" name="Google Shape;474;p47"/>
          <p:cNvCxnSpPr/>
          <p:nvPr/>
        </p:nvCxnSpPr>
        <p:spPr>
          <a:xfrm rot="10800000">
            <a:off x="1993907" y="1761639"/>
            <a:ext cx="3687102" cy="5137"/>
          </a:xfrm>
          <a:prstGeom prst="straightConnector1">
            <a:avLst/>
          </a:prstGeom>
          <a:noFill/>
          <a:ln cap="flat" cmpd="sng" w="9525">
            <a:solidFill>
              <a:srgbClr val="0F427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75" name="Google Shape;475;p47"/>
          <p:cNvSpPr/>
          <p:nvPr/>
        </p:nvSpPr>
        <p:spPr>
          <a:xfrm>
            <a:off x="268447" y="3007561"/>
            <a:ext cx="1404300" cy="972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실시간 </a:t>
            </a:r>
            <a:endParaRPr b="1" sz="12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DB 연동</a:t>
            </a:r>
            <a:endParaRPr b="1" sz="11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6" name="Google Shape;476;p47"/>
          <p:cNvSpPr/>
          <p:nvPr/>
        </p:nvSpPr>
        <p:spPr>
          <a:xfrm>
            <a:off x="1993907" y="3002424"/>
            <a:ext cx="3687000" cy="972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600"/>
              </a:spcBef>
              <a:spcAft>
                <a:spcPts val="0"/>
              </a:spcAft>
              <a:buClr>
                <a:srgbClr val="006298"/>
              </a:buClr>
              <a:buSzPts val="1050"/>
              <a:buFont typeface="Noto Sans Symbols"/>
              <a:buChar char="▪"/>
            </a:pPr>
            <a:r>
              <a:rPr lang="ko-KR" sz="1050">
                <a:solidFill>
                  <a:srgbClr val="006298"/>
                </a:solidFill>
                <a:latin typeface="Malgun Gothic"/>
                <a:ea typeface="Malgun Gothic"/>
                <a:cs typeface="Malgun Gothic"/>
                <a:sym typeface="Malgun Gothic"/>
              </a:rPr>
              <a:t>IoServer를 활용한 실시간  DB 조회, 편집</a:t>
            </a:r>
            <a:endParaRPr sz="1050">
              <a:solidFill>
                <a:srgbClr val="006298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77" name="Google Shape;477;p47"/>
          <p:cNvCxnSpPr>
            <a:stCxn id="475" idx="3"/>
          </p:cNvCxnSpPr>
          <p:nvPr/>
        </p:nvCxnSpPr>
        <p:spPr>
          <a:xfrm>
            <a:off x="1672747" y="3493561"/>
            <a:ext cx="321300" cy="0"/>
          </a:xfrm>
          <a:prstGeom prst="straightConnector1">
            <a:avLst/>
          </a:prstGeom>
          <a:noFill/>
          <a:ln cap="flat" cmpd="sng" w="9525">
            <a:solidFill>
              <a:srgbClr val="096CC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78" name="Google Shape;478;p47"/>
          <p:cNvSpPr/>
          <p:nvPr/>
        </p:nvSpPr>
        <p:spPr>
          <a:xfrm>
            <a:off x="289435" y="5173238"/>
            <a:ext cx="1404300" cy="972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Malgun Gothic"/>
              <a:buNone/>
            </a:pPr>
            <a:r>
              <a:rPr b="1" lang="ko-KR" sz="12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실시간 원격제어</a:t>
            </a:r>
            <a:endParaRPr b="1" i="0" sz="12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9" name="Google Shape;479;p47"/>
          <p:cNvSpPr/>
          <p:nvPr/>
        </p:nvSpPr>
        <p:spPr>
          <a:xfrm>
            <a:off x="2015566" y="5168101"/>
            <a:ext cx="3687000" cy="972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rgbClr val="006298"/>
              </a:buClr>
              <a:buSzPts val="1050"/>
              <a:buFont typeface="Noto Sans Symbols"/>
              <a:buChar char="▪"/>
            </a:pPr>
            <a:r>
              <a:rPr lang="ko-KR" sz="1050">
                <a:solidFill>
                  <a:srgbClr val="006298"/>
                </a:solidFill>
                <a:latin typeface="Malgun Gothic"/>
                <a:ea typeface="Malgun Gothic"/>
                <a:cs typeface="Malgun Gothic"/>
                <a:sym typeface="Malgun Gothic"/>
              </a:rPr>
              <a:t>웹과 MQTT를 활용한 실시간 장비, 공정 제어</a:t>
            </a:r>
            <a:endParaRPr sz="1050">
              <a:solidFill>
                <a:srgbClr val="006298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80" name="Google Shape;480;p47"/>
          <p:cNvCxnSpPr>
            <a:stCxn id="478" idx="3"/>
          </p:cNvCxnSpPr>
          <p:nvPr/>
        </p:nvCxnSpPr>
        <p:spPr>
          <a:xfrm>
            <a:off x="1693736" y="5659238"/>
            <a:ext cx="321900" cy="0"/>
          </a:xfrm>
          <a:prstGeom prst="straightConnector1">
            <a:avLst/>
          </a:prstGeom>
          <a:noFill/>
          <a:ln cap="flat" cmpd="sng" w="9525">
            <a:solidFill>
              <a:srgbClr val="096CC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1" name="Google Shape;481;p47"/>
          <p:cNvSpPr/>
          <p:nvPr/>
        </p:nvSpPr>
        <p:spPr>
          <a:xfrm>
            <a:off x="289348" y="4087825"/>
            <a:ext cx="1404300" cy="972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Malgun Gothic"/>
              <a:buNone/>
            </a:pPr>
            <a:r>
              <a:rPr b="1" lang="ko-KR" sz="12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실시간</a:t>
            </a:r>
            <a:endParaRPr b="1" sz="12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Malgun Gothic"/>
              <a:buNone/>
            </a:pPr>
            <a:r>
              <a:rPr b="1" i="0" lang="ko-KR" sz="12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모니터링</a:t>
            </a:r>
            <a:endParaRPr b="1" i="0" sz="12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2" name="Google Shape;482;p47"/>
          <p:cNvSpPr/>
          <p:nvPr/>
        </p:nvSpPr>
        <p:spPr>
          <a:xfrm>
            <a:off x="2014806" y="4082688"/>
            <a:ext cx="3687000" cy="972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rgbClr val="006298"/>
              </a:buClr>
              <a:buSzPts val="1050"/>
              <a:buFont typeface="Noto Sans Symbols"/>
              <a:buChar char="▪"/>
            </a:pPr>
            <a:r>
              <a:rPr lang="ko-KR" sz="1050">
                <a:solidFill>
                  <a:srgbClr val="006298"/>
                </a:solidFill>
              </a:rPr>
              <a:t>데이터에 따른 다양한 차트 제공을 통한 데이터 사각화</a:t>
            </a:r>
            <a:endParaRPr sz="1050">
              <a:solidFill>
                <a:srgbClr val="006298"/>
              </a:solidFill>
            </a:endParaRPr>
          </a:p>
          <a:p>
            <a:pPr indent="-171450" lvl="0" marL="171450" marR="0" rtl="0" algn="l">
              <a:spcBef>
                <a:spcPts val="600"/>
              </a:spcBef>
              <a:spcAft>
                <a:spcPts val="0"/>
              </a:spcAft>
              <a:buClr>
                <a:srgbClr val="006298"/>
              </a:buClr>
              <a:buSzPts val="1050"/>
              <a:buFont typeface="Noto Sans Symbols"/>
              <a:buChar char="▪"/>
            </a:pPr>
            <a:r>
              <a:rPr lang="ko-KR" sz="1050">
                <a:solidFill>
                  <a:srgbClr val="006298"/>
                </a:solidFill>
                <a:latin typeface="Malgun Gothic"/>
                <a:ea typeface="Malgun Gothic"/>
                <a:cs typeface="Malgun Gothic"/>
                <a:sym typeface="Malgun Gothic"/>
              </a:rPr>
              <a:t>IOServer 및 SMWP를 활용한 실시간 모니터링</a:t>
            </a:r>
            <a:endParaRPr sz="1050">
              <a:solidFill>
                <a:srgbClr val="006298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83" name="Google Shape;483;p47"/>
          <p:cNvCxnSpPr>
            <a:stCxn id="481" idx="3"/>
          </p:cNvCxnSpPr>
          <p:nvPr/>
        </p:nvCxnSpPr>
        <p:spPr>
          <a:xfrm>
            <a:off x="1693648" y="4573825"/>
            <a:ext cx="321300" cy="0"/>
          </a:xfrm>
          <a:prstGeom prst="straightConnector1">
            <a:avLst/>
          </a:prstGeom>
          <a:noFill/>
          <a:ln cap="flat" cmpd="sng" w="9525">
            <a:solidFill>
              <a:srgbClr val="096CC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4" name="Google Shape;484;p47"/>
          <p:cNvSpPr txBox="1"/>
          <p:nvPr/>
        </p:nvSpPr>
        <p:spPr>
          <a:xfrm>
            <a:off x="3110329" y="1395740"/>
            <a:ext cx="150393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043168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정성적 기대효과</a:t>
            </a:r>
            <a:endParaRPr b="1" sz="1400">
              <a:solidFill>
                <a:srgbClr val="043168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5" name="Google Shape;485;p47"/>
          <p:cNvSpPr txBox="1"/>
          <p:nvPr/>
        </p:nvSpPr>
        <p:spPr>
          <a:xfrm>
            <a:off x="6660905" y="1392307"/>
            <a:ext cx="150393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400">
                <a:solidFill>
                  <a:srgbClr val="043168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정량적 기대효과</a:t>
            </a:r>
            <a:endParaRPr b="1" sz="1400">
              <a:solidFill>
                <a:srgbClr val="043168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6" name="Google Shape;486;p47"/>
          <p:cNvSpPr/>
          <p:nvPr/>
        </p:nvSpPr>
        <p:spPr>
          <a:xfrm>
            <a:off x="5992144" y="3002424"/>
            <a:ext cx="2841600" cy="9720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0F427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50"/>
              <a:buFont typeface="Arial"/>
              <a:buChar char="•"/>
            </a:pPr>
            <a:r>
              <a:rPr b="1" lang="ko-KR" sz="105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rPr>
              <a:t>실적집계 시간단축</a:t>
            </a:r>
            <a:endParaRPr/>
          </a:p>
          <a:p>
            <a:pPr indent="-171450" lvl="0" marL="171450" marR="0" rtl="0" algn="l">
              <a:spcBef>
                <a:spcPts val="1200"/>
              </a:spcBef>
              <a:spcAft>
                <a:spcPts val="0"/>
              </a:spcAft>
              <a:buClr>
                <a:srgbClr val="0C0C0C"/>
              </a:buClr>
              <a:buSzPts val="1050"/>
              <a:buFont typeface="Arial"/>
              <a:buChar char="•"/>
            </a:pPr>
            <a:r>
              <a:rPr b="1" lang="ko-KR" sz="105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rPr>
              <a:t>공정 효율 증가</a:t>
            </a:r>
            <a:endParaRPr b="1" sz="1050">
              <a:solidFill>
                <a:srgbClr val="8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7" name="Google Shape;487;p47"/>
          <p:cNvSpPr/>
          <p:nvPr/>
        </p:nvSpPr>
        <p:spPr>
          <a:xfrm>
            <a:off x="6014473" y="5168101"/>
            <a:ext cx="2840100" cy="9720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0F427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1200"/>
              </a:spcBef>
              <a:spcAft>
                <a:spcPts val="0"/>
              </a:spcAft>
              <a:buClr>
                <a:srgbClr val="0C0C0C"/>
              </a:buClr>
              <a:buSzPts val="1050"/>
              <a:buFont typeface="Arial"/>
              <a:buChar char="•"/>
            </a:pPr>
            <a:r>
              <a:rPr b="1" lang="ko-KR" sz="105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rPr>
              <a:t>현장과 떨어진 위치에 있어도 웹으로 제어가능</a:t>
            </a:r>
            <a:endParaRPr b="1" sz="1050">
              <a:solidFill>
                <a:srgbClr val="0C0C0C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8" name="Google Shape;488;p47"/>
          <p:cNvSpPr/>
          <p:nvPr/>
        </p:nvSpPr>
        <p:spPr>
          <a:xfrm>
            <a:off x="6013043" y="4082688"/>
            <a:ext cx="2841600" cy="9720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0C0C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50"/>
              <a:buFont typeface="Arial"/>
              <a:buChar char="•"/>
            </a:pPr>
            <a:r>
              <a:rPr b="1" lang="ko-KR" sz="105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전문지식이 없어도 시스템 분석 가능</a:t>
            </a:r>
            <a:endParaRPr b="1" sz="105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Malgun Gothic"/>
              <a:buChar char="•"/>
            </a:pPr>
            <a:r>
              <a:rPr b="1" lang="ko-KR" sz="105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시스템의 이상 및 현황 파악 용이</a:t>
            </a:r>
            <a:endParaRPr b="1" sz="105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89" name="Google Shape;489;p47"/>
          <p:cNvCxnSpPr>
            <a:stCxn id="476" idx="3"/>
            <a:endCxn id="486" idx="1"/>
          </p:cNvCxnSpPr>
          <p:nvPr/>
        </p:nvCxnSpPr>
        <p:spPr>
          <a:xfrm>
            <a:off x="5680907" y="3488424"/>
            <a:ext cx="311100" cy="0"/>
          </a:xfrm>
          <a:prstGeom prst="straightConnector1">
            <a:avLst/>
          </a:prstGeom>
          <a:noFill/>
          <a:ln cap="flat" cmpd="sng" w="9525">
            <a:solidFill>
              <a:srgbClr val="096CC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0" name="Google Shape;490;p47"/>
          <p:cNvCxnSpPr>
            <a:stCxn id="482" idx="3"/>
            <a:endCxn id="488" idx="1"/>
          </p:cNvCxnSpPr>
          <p:nvPr/>
        </p:nvCxnSpPr>
        <p:spPr>
          <a:xfrm>
            <a:off x="5701806" y="4568688"/>
            <a:ext cx="311100" cy="0"/>
          </a:xfrm>
          <a:prstGeom prst="straightConnector1">
            <a:avLst/>
          </a:prstGeom>
          <a:noFill/>
          <a:ln cap="flat" cmpd="sng" w="9525">
            <a:solidFill>
              <a:srgbClr val="096CC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1" name="Google Shape;491;p47"/>
          <p:cNvCxnSpPr>
            <a:stCxn id="479" idx="3"/>
            <a:endCxn id="487" idx="1"/>
          </p:cNvCxnSpPr>
          <p:nvPr/>
        </p:nvCxnSpPr>
        <p:spPr>
          <a:xfrm>
            <a:off x="5702566" y="5654101"/>
            <a:ext cx="312000" cy="0"/>
          </a:xfrm>
          <a:prstGeom prst="straightConnector1">
            <a:avLst/>
          </a:prstGeom>
          <a:noFill/>
          <a:ln cap="flat" cmpd="sng" w="9525">
            <a:solidFill>
              <a:srgbClr val="096CC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2" name="Google Shape;492;p47"/>
          <p:cNvCxnSpPr/>
          <p:nvPr/>
        </p:nvCxnSpPr>
        <p:spPr>
          <a:xfrm rot="10800000">
            <a:off x="5992143" y="1761639"/>
            <a:ext cx="2841464" cy="0"/>
          </a:xfrm>
          <a:prstGeom prst="straightConnector1">
            <a:avLst/>
          </a:prstGeom>
          <a:noFill/>
          <a:ln cap="flat" cmpd="sng" w="9525">
            <a:solidFill>
              <a:srgbClr val="0F427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3" name="Google Shape;493;p47"/>
          <p:cNvSpPr/>
          <p:nvPr/>
        </p:nvSpPr>
        <p:spPr>
          <a:xfrm>
            <a:off x="289434" y="1901174"/>
            <a:ext cx="1404300" cy="972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Malgun Gothic"/>
              <a:buNone/>
            </a:pPr>
            <a:r>
              <a:rPr b="1" lang="ko-KR" sz="12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IoT 공정 시스템 </a:t>
            </a:r>
            <a:endParaRPr b="1" i="0" sz="1200" u="none" cap="none" strike="noStrik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94" name="Google Shape;494;p47"/>
          <p:cNvSpPr/>
          <p:nvPr/>
        </p:nvSpPr>
        <p:spPr>
          <a:xfrm>
            <a:off x="2015565" y="1896037"/>
            <a:ext cx="3687000" cy="972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600"/>
              </a:spcBef>
              <a:spcAft>
                <a:spcPts val="0"/>
              </a:spcAft>
              <a:buClr>
                <a:srgbClr val="006298"/>
              </a:buClr>
              <a:buSzPts val="1050"/>
              <a:buFont typeface="Noto Sans Symbols"/>
              <a:buChar char="▪"/>
            </a:pPr>
            <a:r>
              <a:rPr lang="ko-KR" sz="1050">
                <a:solidFill>
                  <a:srgbClr val="006298"/>
                </a:solidFill>
                <a:latin typeface="Malgun Gothic"/>
                <a:ea typeface="Malgun Gothic"/>
                <a:cs typeface="Malgun Gothic"/>
                <a:sym typeface="Malgun Gothic"/>
              </a:rPr>
              <a:t>머신러닝을 통한 무인 공정 시스템 구축</a:t>
            </a:r>
            <a:endParaRPr sz="1050">
              <a:solidFill>
                <a:srgbClr val="006298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71450" lvl="0" marL="171450" marR="0" rtl="0" algn="l">
              <a:spcBef>
                <a:spcPts val="600"/>
              </a:spcBef>
              <a:spcAft>
                <a:spcPts val="0"/>
              </a:spcAft>
              <a:buClr>
                <a:srgbClr val="006298"/>
              </a:buClr>
              <a:buSzPts val="1050"/>
              <a:buFont typeface="Noto Sans Symbols"/>
              <a:buChar char="▪"/>
            </a:pPr>
            <a:r>
              <a:rPr lang="ko-KR" sz="1050">
                <a:solidFill>
                  <a:srgbClr val="006298"/>
                </a:solidFill>
                <a:latin typeface="Malgun Gothic"/>
                <a:ea typeface="Malgun Gothic"/>
                <a:cs typeface="Malgun Gothic"/>
                <a:sym typeface="Malgun Gothic"/>
              </a:rPr>
              <a:t>IOT장비를 활용한 실시간 정보 획득</a:t>
            </a:r>
            <a:endParaRPr sz="1050">
              <a:solidFill>
                <a:srgbClr val="006298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95" name="Google Shape;495;p47"/>
          <p:cNvCxnSpPr>
            <a:stCxn id="493" idx="3"/>
          </p:cNvCxnSpPr>
          <p:nvPr/>
        </p:nvCxnSpPr>
        <p:spPr>
          <a:xfrm>
            <a:off x="1693735" y="2387174"/>
            <a:ext cx="321900" cy="0"/>
          </a:xfrm>
          <a:prstGeom prst="straightConnector1">
            <a:avLst/>
          </a:prstGeom>
          <a:noFill/>
          <a:ln cap="flat" cmpd="sng" w="9525">
            <a:solidFill>
              <a:srgbClr val="096CC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6" name="Google Shape;496;p47"/>
          <p:cNvSpPr/>
          <p:nvPr/>
        </p:nvSpPr>
        <p:spPr>
          <a:xfrm>
            <a:off x="6014472" y="1896037"/>
            <a:ext cx="2840100" cy="9720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0F427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050"/>
              <a:buFont typeface="Arial"/>
              <a:buChar char="•"/>
            </a:pPr>
            <a:r>
              <a:rPr b="1" lang="ko-KR" sz="1050">
                <a:solidFill>
                  <a:srgbClr val="0C0C0C"/>
                </a:solidFill>
                <a:latin typeface="Malgun Gothic"/>
                <a:ea typeface="Malgun Gothic"/>
                <a:cs typeface="Malgun Gothic"/>
                <a:sym typeface="Malgun Gothic"/>
              </a:rPr>
              <a:t>인적 자원을 효과적으로 관리</a:t>
            </a:r>
            <a:endParaRPr b="1" sz="1050">
              <a:solidFill>
                <a:srgbClr val="0C0C0C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97" name="Google Shape;497;p47"/>
          <p:cNvCxnSpPr>
            <a:stCxn id="494" idx="3"/>
            <a:endCxn id="496" idx="1"/>
          </p:cNvCxnSpPr>
          <p:nvPr/>
        </p:nvCxnSpPr>
        <p:spPr>
          <a:xfrm>
            <a:off x="5702565" y="2382037"/>
            <a:ext cx="312000" cy="0"/>
          </a:xfrm>
          <a:prstGeom prst="straightConnector1">
            <a:avLst/>
          </a:prstGeom>
          <a:noFill/>
          <a:ln cap="flat" cmpd="sng" w="9525">
            <a:solidFill>
              <a:srgbClr val="096CC5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8"/>
          <p:cNvSpPr txBox="1"/>
          <p:nvPr>
            <p:ph idx="12" type="sldNum"/>
          </p:nvPr>
        </p:nvSpPr>
        <p:spPr>
          <a:xfrm>
            <a:off x="354330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503" name="Google Shape;503;p48"/>
          <p:cNvSpPr txBox="1"/>
          <p:nvPr/>
        </p:nvSpPr>
        <p:spPr>
          <a:xfrm>
            <a:off x="268451" y="742300"/>
            <a:ext cx="2250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6. </a:t>
            </a:r>
            <a:r>
              <a:rPr b="1" lang="ko-KR" sz="1800">
                <a:solidFill>
                  <a:schemeClr val="dk1"/>
                </a:solidFill>
              </a:rPr>
              <a:t>자가 </a:t>
            </a: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평가 리스트</a:t>
            </a:r>
            <a:endParaRPr/>
          </a:p>
        </p:txBody>
      </p:sp>
      <p:sp>
        <p:nvSpPr>
          <p:cNvPr id="504" name="Google Shape;504;p48"/>
          <p:cNvSpPr/>
          <p:nvPr/>
        </p:nvSpPr>
        <p:spPr>
          <a:xfrm>
            <a:off x="380010" y="1204677"/>
            <a:ext cx="8383980" cy="5151673"/>
          </a:xfrm>
          <a:prstGeom prst="roundRect">
            <a:avLst>
              <a:gd fmla="val 4393" name="adj"/>
            </a:avLst>
          </a:prstGeom>
          <a:solidFill>
            <a:srgbClr val="F2F2F2"/>
          </a:solidFill>
          <a:ln cap="flat" cmpd="sng" w="25400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505" name="Google Shape;505;p48"/>
          <p:cNvGraphicFramePr/>
          <p:nvPr/>
        </p:nvGraphicFramePr>
        <p:xfrm>
          <a:off x="733196" y="132446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{A6B4E090-1392-4489-A7A1-0CE535580C04}</a:tableStyleId>
              </a:tblPr>
              <a:tblGrid>
                <a:gridCol w="406825"/>
                <a:gridCol w="1959425"/>
                <a:gridCol w="4411050"/>
                <a:gridCol w="900300"/>
              </a:tblGrid>
              <a:tr h="300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No</a:t>
                      </a:r>
                      <a:endParaRPr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단위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내용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평가 점수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7F7F7F"/>
                    </a:solidFill>
                  </a:tcPr>
                </a:tc>
              </a:tr>
              <a:tr h="300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b="1"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 row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IoT 디바이스 개발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센서, 액츄레이터 연결 및 제어 프로세스 개발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9</a:t>
                      </a: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/10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00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 b="1"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AI 활용 카메라 동작, 이미지 인식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9</a:t>
                      </a: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/10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00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 b="1"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통합 네트워크 구축 (DAS)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MQTT 설정 및 태그 추가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9</a:t>
                      </a: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/10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00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 b="1"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통합 네트워크 망 구축 및 데이터 통신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9</a:t>
                      </a: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/10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00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b="1"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통신 품질 체크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7</a:t>
                      </a: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/10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00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6</a:t>
                      </a:r>
                      <a:endParaRPr b="1"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Database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DB 설계 (테이블 생성, PK 설정, 타입 설정)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-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00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 b="1"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Web 기반 모니터링 시스템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프로젝트 생성 (데이터 소스 연결, 태그 추가, 데이터 변경 스크립트)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10</a:t>
                      </a: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/10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00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8</a:t>
                      </a:r>
                      <a:endParaRPr b="1"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 rowSpan="4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Web 화면 개발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메인(로그인, 메인 프레임, 모니터링)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8</a:t>
                      </a: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/10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00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9</a:t>
                      </a:r>
                      <a:endParaRPr b="1"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생산관리(생산계획/생산관리/생산실적관리/불량관리)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13</a:t>
                      </a: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/15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00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10</a:t>
                      </a:r>
                      <a:endParaRPr b="1"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기초정보(디바이스/직원관리)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100"/>
                        <a:t>10</a:t>
                      </a: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/10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  <a:tr h="3005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11</a:t>
                      </a:r>
                      <a:endParaRPr b="1"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설비데이터 수집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sz="1100"/>
                        <a:t>5</a:t>
                      </a:r>
                      <a:r>
                        <a:rPr lang="ko-KR" sz="11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/5</a:t>
                      </a:r>
                      <a:endParaRPr sz="11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</a:tr>
            </a:tbl>
          </a:graphicData>
        </a:graphic>
      </p:graphicFrame>
      <p:graphicFrame>
        <p:nvGraphicFramePr>
          <p:cNvPr id="506" name="Google Shape;506;p48"/>
          <p:cNvGraphicFramePr/>
          <p:nvPr/>
        </p:nvGraphicFramePr>
        <p:xfrm>
          <a:off x="669477" y="505080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{0D90C6F7-6E72-4376-BEDF-B97D09DFE68B}</a:tableStyleId>
              </a:tblPr>
              <a:tblGrid>
                <a:gridCol w="866700"/>
                <a:gridCol w="6874625"/>
              </a:tblGrid>
              <a:tr h="5994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학습자 </a:t>
                      </a:r>
                      <a:endParaRPr b="1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의견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/>
                        <a:t>공정 흐름 파악, 설비 작동 오류 해결에 프로젝트 시간 대부분 소비로 알고리즘 간결화 등의 효과.</a:t>
                      </a:r>
                      <a:endParaRPr sz="10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/>
                        <a:t>CSS 및 웹의 구성에 보완 요망됨. </a:t>
                      </a:r>
                      <a:endParaRPr sz="10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000"/>
                        <a:t>웹과 iosever 통신이 원활하지 않음.</a:t>
                      </a:r>
                      <a:endParaRPr sz="1000"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53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강사</a:t>
                      </a:r>
                      <a:endParaRPr b="1" sz="12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2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의견 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63181" y="4260525"/>
            <a:ext cx="1852032" cy="2469376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9"/>
          <p:cNvSpPr txBox="1"/>
          <p:nvPr>
            <p:ph idx="12" type="sldNum"/>
          </p:nvPr>
        </p:nvSpPr>
        <p:spPr>
          <a:xfrm>
            <a:off x="354330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113" name="Google Shape;113;p9"/>
          <p:cNvSpPr txBox="1"/>
          <p:nvPr/>
        </p:nvSpPr>
        <p:spPr>
          <a:xfrm>
            <a:off x="268447" y="742290"/>
            <a:ext cx="142859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3. 수행 업무</a:t>
            </a:r>
            <a:endParaRPr/>
          </a:p>
        </p:txBody>
      </p:sp>
      <p:grpSp>
        <p:nvGrpSpPr>
          <p:cNvPr id="114" name="Google Shape;114;p9"/>
          <p:cNvGrpSpPr/>
          <p:nvPr/>
        </p:nvGrpSpPr>
        <p:grpSpPr>
          <a:xfrm>
            <a:off x="445676" y="3731857"/>
            <a:ext cx="4471571" cy="215444"/>
            <a:chOff x="509063" y="2581954"/>
            <a:chExt cx="4471571" cy="215444"/>
          </a:xfrm>
        </p:grpSpPr>
        <p:sp>
          <p:nvSpPr>
            <p:cNvPr id="115" name="Google Shape;115;p9"/>
            <p:cNvSpPr/>
            <p:nvPr/>
          </p:nvSpPr>
          <p:spPr>
            <a:xfrm>
              <a:off x="731044" y="2581954"/>
              <a:ext cx="4249590" cy="2154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1400">
                  <a:solidFill>
                    <a:srgbClr val="49448E"/>
                  </a:solidFill>
                  <a:latin typeface="Arial"/>
                  <a:ea typeface="Arial"/>
                  <a:cs typeface="Arial"/>
                  <a:sym typeface="Arial"/>
                </a:rPr>
                <a:t>실시간 모니터링 화면 구현</a:t>
              </a:r>
              <a:endParaRPr/>
            </a:p>
          </p:txBody>
        </p:sp>
        <p:sp>
          <p:nvSpPr>
            <p:cNvPr id="116" name="Google Shape;116;p9"/>
            <p:cNvSpPr/>
            <p:nvPr/>
          </p:nvSpPr>
          <p:spPr>
            <a:xfrm rot="2700000">
              <a:off x="532001" y="2633968"/>
              <a:ext cx="110753" cy="110753"/>
            </a:xfrm>
            <a:prstGeom prst="roundRect">
              <a:avLst>
                <a:gd fmla="val 26359" name="adj"/>
              </a:avLst>
            </a:prstGeom>
            <a:solidFill>
              <a:srgbClr val="49448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" name="Google Shape;117;p9"/>
          <p:cNvGrpSpPr/>
          <p:nvPr/>
        </p:nvGrpSpPr>
        <p:grpSpPr>
          <a:xfrm>
            <a:off x="445676" y="3309918"/>
            <a:ext cx="4156600" cy="215444"/>
            <a:chOff x="509063" y="2581954"/>
            <a:chExt cx="4156600" cy="215444"/>
          </a:xfrm>
        </p:grpSpPr>
        <p:sp>
          <p:nvSpPr>
            <p:cNvPr id="118" name="Google Shape;118;p9"/>
            <p:cNvSpPr/>
            <p:nvPr/>
          </p:nvSpPr>
          <p:spPr>
            <a:xfrm>
              <a:off x="731044" y="2581954"/>
              <a:ext cx="3934619" cy="2154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>
                  <a:solidFill>
                    <a:srgbClr val="49448E"/>
                  </a:solidFill>
                </a:rPr>
                <a:t>MQTT</a:t>
              </a:r>
              <a:r>
                <a:rPr b="1" lang="ko-KR" sz="1400">
                  <a:solidFill>
                    <a:srgbClr val="49448E"/>
                  </a:solidFill>
                  <a:latin typeface="Arial"/>
                  <a:ea typeface="Arial"/>
                  <a:cs typeface="Arial"/>
                  <a:sym typeface="Arial"/>
                </a:rPr>
                <a:t>를 통한 네트워크망 구축 </a:t>
              </a:r>
              <a:endParaRPr/>
            </a:p>
          </p:txBody>
        </p:sp>
        <p:sp>
          <p:nvSpPr>
            <p:cNvPr id="119" name="Google Shape;119;p9"/>
            <p:cNvSpPr/>
            <p:nvPr/>
          </p:nvSpPr>
          <p:spPr>
            <a:xfrm rot="2700000">
              <a:off x="532001" y="2633968"/>
              <a:ext cx="110753" cy="110753"/>
            </a:xfrm>
            <a:prstGeom prst="roundRect">
              <a:avLst>
                <a:gd fmla="val 26359" name="adj"/>
              </a:avLst>
            </a:prstGeom>
            <a:solidFill>
              <a:srgbClr val="49448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" name="Google Shape;120;p9"/>
          <p:cNvGrpSpPr/>
          <p:nvPr/>
        </p:nvGrpSpPr>
        <p:grpSpPr>
          <a:xfrm>
            <a:off x="445676" y="2608366"/>
            <a:ext cx="4156600" cy="215444"/>
            <a:chOff x="509063" y="2581954"/>
            <a:chExt cx="4156600" cy="215444"/>
          </a:xfrm>
        </p:grpSpPr>
        <p:sp>
          <p:nvSpPr>
            <p:cNvPr id="121" name="Google Shape;121;p9"/>
            <p:cNvSpPr/>
            <p:nvPr/>
          </p:nvSpPr>
          <p:spPr>
            <a:xfrm>
              <a:off x="731044" y="2581954"/>
              <a:ext cx="3934619" cy="2154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>
                  <a:solidFill>
                    <a:srgbClr val="49448E"/>
                  </a:solidFill>
                </a:rPr>
                <a:t>라즈베리파이</a:t>
              </a:r>
              <a:r>
                <a:rPr b="1" lang="ko-KR" sz="1400">
                  <a:solidFill>
                    <a:srgbClr val="49448E"/>
                  </a:solidFill>
                  <a:latin typeface="Arial"/>
                  <a:ea typeface="Arial"/>
                  <a:cs typeface="Arial"/>
                  <a:sym typeface="Arial"/>
                </a:rPr>
                <a:t> &lt;-&gt; </a:t>
              </a:r>
              <a:r>
                <a:rPr b="1" lang="ko-KR">
                  <a:solidFill>
                    <a:srgbClr val="49448E"/>
                  </a:solidFill>
                </a:rPr>
                <a:t>IoServer </a:t>
              </a:r>
              <a:r>
                <a:rPr b="1" lang="ko-KR" sz="1400">
                  <a:solidFill>
                    <a:srgbClr val="49448E"/>
                  </a:solidFill>
                  <a:latin typeface="Arial"/>
                  <a:ea typeface="Arial"/>
                  <a:cs typeface="Arial"/>
                  <a:sym typeface="Arial"/>
                </a:rPr>
                <a:t>개발 </a:t>
              </a:r>
              <a:endParaRPr b="1" sz="1400">
                <a:solidFill>
                  <a:srgbClr val="49448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9"/>
            <p:cNvSpPr/>
            <p:nvPr/>
          </p:nvSpPr>
          <p:spPr>
            <a:xfrm rot="2700000">
              <a:off x="532001" y="2633968"/>
              <a:ext cx="110753" cy="110753"/>
            </a:xfrm>
            <a:prstGeom prst="roundRect">
              <a:avLst>
                <a:gd fmla="val 26359" name="adj"/>
              </a:avLst>
            </a:prstGeom>
            <a:solidFill>
              <a:srgbClr val="49448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123;p9"/>
          <p:cNvGrpSpPr/>
          <p:nvPr/>
        </p:nvGrpSpPr>
        <p:grpSpPr>
          <a:xfrm>
            <a:off x="445676" y="1932742"/>
            <a:ext cx="4156600" cy="215444"/>
            <a:chOff x="509063" y="2581954"/>
            <a:chExt cx="4156600" cy="215444"/>
          </a:xfrm>
        </p:grpSpPr>
        <p:sp>
          <p:nvSpPr>
            <p:cNvPr id="124" name="Google Shape;124;p9"/>
            <p:cNvSpPr/>
            <p:nvPr/>
          </p:nvSpPr>
          <p:spPr>
            <a:xfrm>
              <a:off x="731044" y="2581954"/>
              <a:ext cx="3934619" cy="2154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>
                  <a:solidFill>
                    <a:srgbClr val="49448E"/>
                  </a:solidFill>
                </a:rPr>
                <a:t>IoServer</a:t>
              </a:r>
              <a:r>
                <a:rPr b="1" lang="ko-KR" sz="1400">
                  <a:solidFill>
                    <a:srgbClr val="49448E"/>
                  </a:solidFill>
                  <a:latin typeface="Arial"/>
                  <a:ea typeface="Arial"/>
                  <a:cs typeface="Arial"/>
                  <a:sym typeface="Arial"/>
                </a:rPr>
                <a:t> &lt;-&gt; SCADA Interface </a:t>
              </a:r>
              <a:endParaRPr b="1" sz="1400">
                <a:solidFill>
                  <a:srgbClr val="49448E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9"/>
            <p:cNvSpPr/>
            <p:nvPr/>
          </p:nvSpPr>
          <p:spPr>
            <a:xfrm rot="2700000">
              <a:off x="532001" y="2633968"/>
              <a:ext cx="110753" cy="110753"/>
            </a:xfrm>
            <a:prstGeom prst="roundRect">
              <a:avLst>
                <a:gd fmla="val 26359" name="adj"/>
              </a:avLst>
            </a:prstGeom>
            <a:solidFill>
              <a:srgbClr val="49448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26;p9"/>
          <p:cNvGrpSpPr/>
          <p:nvPr/>
        </p:nvGrpSpPr>
        <p:grpSpPr>
          <a:xfrm>
            <a:off x="445676" y="1530580"/>
            <a:ext cx="4156600" cy="215444"/>
            <a:chOff x="509063" y="2581954"/>
            <a:chExt cx="4156600" cy="215444"/>
          </a:xfrm>
        </p:grpSpPr>
        <p:sp>
          <p:nvSpPr>
            <p:cNvPr id="127" name="Google Shape;127;p9"/>
            <p:cNvSpPr/>
            <p:nvPr/>
          </p:nvSpPr>
          <p:spPr>
            <a:xfrm>
              <a:off x="731044" y="2581954"/>
              <a:ext cx="3934619" cy="2154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1400">
                  <a:solidFill>
                    <a:srgbClr val="49448E"/>
                  </a:solidFill>
                  <a:latin typeface="Arial"/>
                  <a:ea typeface="Arial"/>
                  <a:cs typeface="Arial"/>
                  <a:sym typeface="Arial"/>
                </a:rPr>
                <a:t>라인 공정 분석 및 요구사항 파악</a:t>
              </a:r>
              <a:endParaRPr/>
            </a:p>
          </p:txBody>
        </p:sp>
        <p:sp>
          <p:nvSpPr>
            <p:cNvPr id="128" name="Google Shape;128;p9"/>
            <p:cNvSpPr/>
            <p:nvPr/>
          </p:nvSpPr>
          <p:spPr>
            <a:xfrm rot="2700000">
              <a:off x="532001" y="2633968"/>
              <a:ext cx="110753" cy="110753"/>
            </a:xfrm>
            <a:prstGeom prst="roundRect">
              <a:avLst>
                <a:gd fmla="val 26359" name="adj"/>
              </a:avLst>
            </a:prstGeom>
            <a:solidFill>
              <a:srgbClr val="49448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9" name="Google Shape;129;p9"/>
          <p:cNvGrpSpPr/>
          <p:nvPr/>
        </p:nvGrpSpPr>
        <p:grpSpPr>
          <a:xfrm>
            <a:off x="445676" y="4388620"/>
            <a:ext cx="4156600" cy="215444"/>
            <a:chOff x="509063" y="2607592"/>
            <a:chExt cx="4156600" cy="215444"/>
          </a:xfrm>
        </p:grpSpPr>
        <p:sp>
          <p:nvSpPr>
            <p:cNvPr id="130" name="Google Shape;130;p9"/>
            <p:cNvSpPr/>
            <p:nvPr/>
          </p:nvSpPr>
          <p:spPr>
            <a:xfrm>
              <a:off x="731044" y="2607592"/>
              <a:ext cx="3934619" cy="2154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1400">
                  <a:solidFill>
                    <a:srgbClr val="49448E"/>
                  </a:solidFill>
                  <a:latin typeface="Arial"/>
                  <a:ea typeface="Arial"/>
                  <a:cs typeface="Arial"/>
                  <a:sym typeface="Arial"/>
                </a:rPr>
                <a:t>Database 연동</a:t>
              </a:r>
              <a:endParaRPr/>
            </a:p>
          </p:txBody>
        </p:sp>
        <p:sp>
          <p:nvSpPr>
            <p:cNvPr id="131" name="Google Shape;131;p9"/>
            <p:cNvSpPr/>
            <p:nvPr/>
          </p:nvSpPr>
          <p:spPr>
            <a:xfrm rot="2700000">
              <a:off x="532001" y="2633968"/>
              <a:ext cx="110753" cy="110753"/>
            </a:xfrm>
            <a:prstGeom prst="roundRect">
              <a:avLst>
                <a:gd fmla="val 26359" name="adj"/>
              </a:avLst>
            </a:prstGeom>
            <a:solidFill>
              <a:srgbClr val="49448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" name="Google Shape;132;p9"/>
          <p:cNvSpPr/>
          <p:nvPr/>
        </p:nvSpPr>
        <p:spPr>
          <a:xfrm>
            <a:off x="523871" y="4713084"/>
            <a:ext cx="4330491" cy="499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79388" lvl="0" marL="179388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Noto Sans Symbols"/>
              <a:buChar char="▪"/>
            </a:pPr>
            <a:r>
              <a:rPr lang="ko-KR" sz="1200">
                <a:solidFill>
                  <a:srgbClr val="262626"/>
                </a:solidFill>
              </a:rPr>
              <a:t>컨베이어 공정 전체 흐름 관련</a:t>
            </a:r>
            <a:r>
              <a:rPr lang="ko-KR" sz="12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데이터 저장 및 차트 구현</a:t>
            </a:r>
            <a:endParaRPr sz="12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9388" lvl="0" marL="179388" marR="0" rtl="0" algn="l"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Noto Sans Symbols"/>
              <a:buChar char="▪"/>
            </a:pPr>
            <a:r>
              <a:rPr lang="ko-KR" sz="12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SCADA 및 </a:t>
            </a:r>
            <a:r>
              <a:rPr lang="ko-KR" sz="1200">
                <a:solidFill>
                  <a:srgbClr val="262626"/>
                </a:solidFill>
              </a:rPr>
              <a:t>Ioserver</a:t>
            </a:r>
            <a:r>
              <a:rPr lang="ko-KR" sz="12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와 연동</a:t>
            </a:r>
            <a:endParaRPr sz="12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9"/>
          <p:cNvSpPr/>
          <p:nvPr/>
        </p:nvSpPr>
        <p:spPr>
          <a:xfrm>
            <a:off x="523872" y="2237779"/>
            <a:ext cx="4330491" cy="276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79388" lvl="0" marL="179388" marR="0" rtl="0" algn="l">
              <a:spcBef>
                <a:spcPts val="0"/>
              </a:spcBef>
              <a:spcAft>
                <a:spcPts val="0"/>
              </a:spcAft>
              <a:buClr>
                <a:srgbClr val="2746AB"/>
              </a:buClr>
              <a:buSzPts val="1200"/>
              <a:buFont typeface="Noto Sans Symbols"/>
              <a:buChar char="▪"/>
            </a:pPr>
            <a:r>
              <a:rPr b="1" lang="ko-KR" sz="1200">
                <a:solidFill>
                  <a:srgbClr val="2746AB"/>
                </a:solidFill>
              </a:rPr>
              <a:t>SMWP</a:t>
            </a:r>
            <a:r>
              <a:rPr b="1" lang="ko-KR" sz="1200">
                <a:solidFill>
                  <a:srgbClr val="2746AB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2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인터페이스 </a:t>
            </a:r>
            <a:endParaRPr b="1" sz="1200">
              <a:solidFill>
                <a:srgbClr val="2746A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9"/>
          <p:cNvSpPr/>
          <p:nvPr/>
        </p:nvSpPr>
        <p:spPr>
          <a:xfrm>
            <a:off x="523872" y="2920895"/>
            <a:ext cx="4330491" cy="4967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79388" lvl="0" marL="179388" marR="0" rtl="0" algn="l">
              <a:spcBef>
                <a:spcPts val="0"/>
              </a:spcBef>
              <a:spcAft>
                <a:spcPts val="0"/>
              </a:spcAft>
              <a:buClr>
                <a:srgbClr val="2746AB"/>
              </a:buClr>
              <a:buSzPts val="1200"/>
              <a:buFont typeface="Noto Sans Symbols"/>
              <a:buChar char="▪"/>
            </a:pPr>
            <a:r>
              <a:rPr b="1" lang="ko-KR" sz="1200">
                <a:solidFill>
                  <a:srgbClr val="2746AB"/>
                </a:solidFill>
              </a:rPr>
              <a:t>Mosquitto</a:t>
            </a:r>
            <a:r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통신 연결</a:t>
            </a:r>
            <a:endParaRPr/>
          </a:p>
        </p:txBody>
      </p:sp>
      <p:sp>
        <p:nvSpPr>
          <p:cNvPr id="135" name="Google Shape;135;p9"/>
          <p:cNvSpPr/>
          <p:nvPr/>
        </p:nvSpPr>
        <p:spPr>
          <a:xfrm>
            <a:off x="523872" y="4031994"/>
            <a:ext cx="4330491" cy="276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79388" lvl="0" marL="179388" marR="0" rtl="0" algn="l">
              <a:spcBef>
                <a:spcPts val="0"/>
              </a:spcBef>
              <a:spcAft>
                <a:spcPts val="0"/>
              </a:spcAft>
              <a:buClr>
                <a:srgbClr val="2746AB"/>
              </a:buClr>
              <a:buSzPts val="1200"/>
              <a:buFont typeface="Noto Sans Symbols"/>
              <a:buChar char="▪"/>
            </a:pPr>
            <a:r>
              <a:rPr b="1" lang="ko-KR" sz="1200">
                <a:solidFill>
                  <a:srgbClr val="2746AB"/>
                </a:solidFill>
                <a:latin typeface="Arial"/>
                <a:ea typeface="Arial"/>
                <a:cs typeface="Arial"/>
                <a:sym typeface="Arial"/>
              </a:rPr>
              <a:t>SCADA </a:t>
            </a:r>
            <a:r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및</a:t>
            </a:r>
            <a:r>
              <a:rPr b="1" lang="ko-KR" sz="1200">
                <a:solidFill>
                  <a:srgbClr val="2746AB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ko-KR" sz="1200">
                <a:solidFill>
                  <a:srgbClr val="2746AB"/>
                </a:solidFill>
              </a:rPr>
              <a:t>JavaScript </a:t>
            </a:r>
            <a:r>
              <a:rPr lang="ko-KR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데이터 시각화 구현</a:t>
            </a:r>
            <a:endParaRPr/>
          </a:p>
        </p:txBody>
      </p:sp>
      <p:grpSp>
        <p:nvGrpSpPr>
          <p:cNvPr id="136" name="Google Shape;136;p9"/>
          <p:cNvGrpSpPr/>
          <p:nvPr/>
        </p:nvGrpSpPr>
        <p:grpSpPr>
          <a:xfrm>
            <a:off x="422738" y="5321689"/>
            <a:ext cx="4156600" cy="215444"/>
            <a:chOff x="509063" y="2607592"/>
            <a:chExt cx="4156600" cy="215444"/>
          </a:xfrm>
        </p:grpSpPr>
        <p:sp>
          <p:nvSpPr>
            <p:cNvPr id="137" name="Google Shape;137;p9"/>
            <p:cNvSpPr/>
            <p:nvPr/>
          </p:nvSpPr>
          <p:spPr>
            <a:xfrm>
              <a:off x="731044" y="2607592"/>
              <a:ext cx="3934619" cy="2154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1400">
                  <a:solidFill>
                    <a:srgbClr val="49448E"/>
                  </a:solidFill>
                  <a:latin typeface="Arial"/>
                  <a:ea typeface="Arial"/>
                  <a:cs typeface="Arial"/>
                  <a:sym typeface="Arial"/>
                </a:rPr>
                <a:t>시운전 테스트</a:t>
              </a:r>
              <a:endParaRPr/>
            </a:p>
          </p:txBody>
        </p:sp>
        <p:sp>
          <p:nvSpPr>
            <p:cNvPr id="138" name="Google Shape;138;p9"/>
            <p:cNvSpPr/>
            <p:nvPr/>
          </p:nvSpPr>
          <p:spPr>
            <a:xfrm rot="2700000">
              <a:off x="532001" y="2633968"/>
              <a:ext cx="110753" cy="110753"/>
            </a:xfrm>
            <a:prstGeom prst="roundRect">
              <a:avLst>
                <a:gd fmla="val 26359" name="adj"/>
              </a:avLst>
            </a:prstGeom>
            <a:solidFill>
              <a:srgbClr val="49448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9" name="Google Shape;139;p9"/>
          <p:cNvSpPr/>
          <p:nvPr/>
        </p:nvSpPr>
        <p:spPr>
          <a:xfrm>
            <a:off x="500933" y="5646153"/>
            <a:ext cx="4330491" cy="499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79388" lvl="0" marL="179388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Noto Sans Symbols"/>
              <a:buChar char="▪"/>
            </a:pPr>
            <a:r>
              <a:rPr lang="ko-KR" sz="12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1차 진행 후 문제점 보완</a:t>
            </a:r>
            <a:endParaRPr sz="12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9388" lvl="0" marL="179388" marR="0" rtl="0" algn="l"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Noto Sans Symbols"/>
              <a:buChar char="▪"/>
            </a:pPr>
            <a:r>
              <a:rPr lang="ko-KR" sz="12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2차 완료</a:t>
            </a:r>
            <a:endParaRPr sz="120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7050" y="2959364"/>
            <a:ext cx="2157501" cy="1618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92564" y="4930164"/>
            <a:ext cx="2057400" cy="154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24550" y="633900"/>
            <a:ext cx="2157499" cy="154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02276" y="1060625"/>
            <a:ext cx="2057400" cy="1546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996350" y="2474100"/>
            <a:ext cx="1985700" cy="148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"/>
          <p:cNvSpPr txBox="1"/>
          <p:nvPr>
            <p:ph idx="12" type="sldNum"/>
          </p:nvPr>
        </p:nvSpPr>
        <p:spPr>
          <a:xfrm>
            <a:off x="7086600" y="619920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100"/>
              <a:t>‹#›</a:t>
            </a:fld>
            <a:endParaRPr sz="1100"/>
          </a:p>
        </p:txBody>
      </p:sp>
      <p:sp>
        <p:nvSpPr>
          <p:cNvPr id="150" name="Google Shape;150;p10"/>
          <p:cNvSpPr txBox="1"/>
          <p:nvPr/>
        </p:nvSpPr>
        <p:spPr>
          <a:xfrm>
            <a:off x="268447" y="742290"/>
            <a:ext cx="142859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151" name="Google Shape;151;p10"/>
          <p:cNvSpPr txBox="1"/>
          <p:nvPr/>
        </p:nvSpPr>
        <p:spPr>
          <a:xfrm>
            <a:off x="575226" y="1215323"/>
            <a:ext cx="1752403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1) 시스템 구성도</a:t>
            </a:r>
            <a:endParaRPr/>
          </a:p>
        </p:txBody>
      </p:sp>
      <p:graphicFrame>
        <p:nvGraphicFramePr>
          <p:cNvPr id="152" name="Google Shape;152;p10"/>
          <p:cNvGraphicFramePr/>
          <p:nvPr/>
        </p:nvGraphicFramePr>
        <p:xfrm>
          <a:off x="3281375" y="598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{84AD10B2-EDD5-4E97-A64E-01762F9286FF}</a:tableStyleId>
              </a:tblPr>
              <a:tblGrid>
                <a:gridCol w="1148250"/>
                <a:gridCol w="1251425"/>
                <a:gridCol w="790600"/>
                <a:gridCol w="699825"/>
                <a:gridCol w="703825"/>
                <a:gridCol w="1059300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시스템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IP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DB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I/F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USER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비고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DB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192.168.0.100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kcci_iot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DB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edu</a:t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/1234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WebService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192.168.0.100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-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IoT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team1</a:t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/1234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Iot Device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192.168.0.110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-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MQTT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라즈베리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IOServer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192.168.0.111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-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MQTT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데이터수집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Web 개발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192.168.0.112~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-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-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개발PC</a:t>
                      </a:r>
                      <a:endParaRPr sz="13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53" name="Google Shape;153;p10"/>
          <p:cNvSpPr txBox="1"/>
          <p:nvPr/>
        </p:nvSpPr>
        <p:spPr>
          <a:xfrm>
            <a:off x="3281375" y="3756663"/>
            <a:ext cx="7338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solidFill>
                  <a:schemeClr val="lt2"/>
                </a:solidFill>
              </a:rPr>
              <a:t>MQTT Broker는 IOServer System의 mosquitto를 사용함!</a:t>
            </a:r>
            <a:endParaRPr sz="1300">
              <a:solidFill>
                <a:schemeClr val="lt2"/>
              </a:solidFill>
            </a:endParaRPr>
          </a:p>
        </p:txBody>
      </p:sp>
      <p:graphicFrame>
        <p:nvGraphicFramePr>
          <p:cNvPr id="154" name="Google Shape;154;p10"/>
          <p:cNvGraphicFramePr/>
          <p:nvPr/>
        </p:nvGraphicFramePr>
        <p:xfrm>
          <a:off x="3281375" y="4141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{84AD10B2-EDD5-4E97-A64E-01762F9286FF}</a:tableStyleId>
              </a:tblPr>
              <a:tblGrid>
                <a:gridCol w="787700"/>
                <a:gridCol w="1098300"/>
                <a:gridCol w="1765100"/>
                <a:gridCol w="870700"/>
                <a:gridCol w="12605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구분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서버명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IP:Port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일반계정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관리자계정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81000">
                <a:tc row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IoT</a:t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시스템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DB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192.168.0.100:3306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edu</a:t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/1234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root/1234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WebService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192.168.0.100:9010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admin/123456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Web 개발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192.168.0.100:11001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team1</a:t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/1234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admin/admin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Web 실행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192.168.0.100:11005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team1</a:t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/1234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/>
                        <a:t>admin/admin</a:t>
                      </a:r>
                      <a:endParaRPr sz="13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55" name="Google Shape;155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25" y="1706275"/>
            <a:ext cx="3146350" cy="455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354330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161" name="Google Shape;161;p11"/>
          <p:cNvSpPr txBox="1"/>
          <p:nvPr/>
        </p:nvSpPr>
        <p:spPr>
          <a:xfrm>
            <a:off x="268447" y="742290"/>
            <a:ext cx="142859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162" name="Google Shape;162;p11"/>
          <p:cNvSpPr txBox="1"/>
          <p:nvPr/>
        </p:nvSpPr>
        <p:spPr>
          <a:xfrm>
            <a:off x="575226" y="1215323"/>
            <a:ext cx="195758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2) 인터페이스 결과</a:t>
            </a:r>
            <a:endParaRPr/>
          </a:p>
        </p:txBody>
      </p:sp>
      <p:pic>
        <p:nvPicPr>
          <p:cNvPr id="163" name="Google Shape;163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000" y="1605725"/>
            <a:ext cx="7739780" cy="469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2"/>
          <p:cNvSpPr txBox="1"/>
          <p:nvPr>
            <p:ph idx="12" type="sldNum"/>
          </p:nvPr>
        </p:nvSpPr>
        <p:spPr>
          <a:xfrm>
            <a:off x="354330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169" name="Google Shape;169;p12"/>
          <p:cNvSpPr txBox="1"/>
          <p:nvPr/>
        </p:nvSpPr>
        <p:spPr>
          <a:xfrm>
            <a:off x="268447" y="742290"/>
            <a:ext cx="142859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170" name="Google Shape;170;p12"/>
          <p:cNvSpPr txBox="1"/>
          <p:nvPr/>
        </p:nvSpPr>
        <p:spPr>
          <a:xfrm>
            <a:off x="575226" y="1215323"/>
            <a:ext cx="149271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3) DB  설계서</a:t>
            </a:r>
            <a:endParaRPr/>
          </a:p>
        </p:txBody>
      </p:sp>
      <p:pic>
        <p:nvPicPr>
          <p:cNvPr id="171" name="Google Shape;17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350" y="1671825"/>
            <a:ext cx="8250550" cy="45698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3"/>
          <p:cNvSpPr txBox="1"/>
          <p:nvPr>
            <p:ph idx="12" type="sldNum"/>
          </p:nvPr>
        </p:nvSpPr>
        <p:spPr>
          <a:xfrm>
            <a:off x="354330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177" name="Google Shape;177;p13"/>
          <p:cNvSpPr txBox="1"/>
          <p:nvPr/>
        </p:nvSpPr>
        <p:spPr>
          <a:xfrm>
            <a:off x="268447" y="742290"/>
            <a:ext cx="14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구축 내역</a:t>
            </a:r>
            <a:endParaRPr/>
          </a:p>
        </p:txBody>
      </p:sp>
      <p:sp>
        <p:nvSpPr>
          <p:cNvPr id="178" name="Google Shape;178;p13"/>
          <p:cNvSpPr txBox="1"/>
          <p:nvPr/>
        </p:nvSpPr>
        <p:spPr>
          <a:xfrm>
            <a:off x="575226" y="1215323"/>
            <a:ext cx="1492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3) DB  설계서</a:t>
            </a:r>
            <a:endParaRPr/>
          </a:p>
        </p:txBody>
      </p:sp>
      <p:graphicFrame>
        <p:nvGraphicFramePr>
          <p:cNvPr id="179" name="Google Shape;179;p13"/>
          <p:cNvGraphicFramePr/>
          <p:nvPr/>
        </p:nvGraphicFramePr>
        <p:xfrm>
          <a:off x="764975" y="1867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{84AD10B2-EDD5-4E97-A64E-01762F9286FF}</a:tableStyleId>
              </a:tblPr>
              <a:tblGrid>
                <a:gridCol w="587025"/>
                <a:gridCol w="600650"/>
                <a:gridCol w="674400"/>
                <a:gridCol w="1337025"/>
                <a:gridCol w="875500"/>
                <a:gridCol w="1048600"/>
                <a:gridCol w="2346600"/>
              </a:tblGrid>
              <a:tr h="38100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테이블 이름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tb_conv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81000"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테이블 설명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grid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컨베이어 정보</a:t>
                      </a:r>
                      <a:endParaRPr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KEY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NULL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컬럼 이름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TYPE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DEFAULT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설명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FLOW_CODE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char(3)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공정코드(F01-F+순번)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WO_CODE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char(12)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NULL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작업코드(W+년월일+순번)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EQU_CODE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char(4)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설비코드(E001-E+순번)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CONV_DATE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date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날짜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SEQ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int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순번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START_TIME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datetime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시작시간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END_TIME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datetime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NULL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종료시간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훈련생조별색">
      <a:dk1>
        <a:srgbClr val="000000"/>
      </a:dk1>
      <a:lt1>
        <a:srgbClr val="FFFFFF"/>
      </a:lt1>
      <a:dk2>
        <a:srgbClr val="FFFF00"/>
      </a:dk2>
      <a:lt2>
        <a:srgbClr val="FF0000"/>
      </a:lt2>
      <a:accent1>
        <a:srgbClr val="29AF8C"/>
      </a:accent1>
      <a:accent2>
        <a:srgbClr val="97BE49"/>
      </a:accent2>
      <a:accent3>
        <a:srgbClr val="0028F0"/>
      </a:accent3>
      <a:accent4>
        <a:srgbClr val="7C60C6"/>
      </a:accent4>
      <a:accent5>
        <a:srgbClr val="58F600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